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8" r:id="rId4"/>
    <p:sldMasterId id="2147483685" r:id="rId5"/>
    <p:sldMasterId id="2147483711" r:id="rId6"/>
  </p:sldMasterIdLst>
  <p:notesMasterIdLst>
    <p:notesMasterId r:id="rId43"/>
  </p:notesMasterIdLst>
  <p:sldIdLst>
    <p:sldId id="259" r:id="rId7"/>
    <p:sldId id="269" r:id="rId8"/>
    <p:sldId id="284" r:id="rId9"/>
    <p:sldId id="288" r:id="rId10"/>
    <p:sldId id="307" r:id="rId11"/>
    <p:sldId id="289" r:id="rId12"/>
    <p:sldId id="290" r:id="rId13"/>
    <p:sldId id="323" r:id="rId14"/>
    <p:sldId id="324" r:id="rId15"/>
    <p:sldId id="278" r:id="rId16"/>
    <p:sldId id="308" r:id="rId17"/>
    <p:sldId id="279" r:id="rId18"/>
    <p:sldId id="292" r:id="rId19"/>
    <p:sldId id="316" r:id="rId20"/>
    <p:sldId id="322" r:id="rId21"/>
    <p:sldId id="298" r:id="rId22"/>
    <p:sldId id="329" r:id="rId23"/>
    <p:sldId id="283" r:id="rId24"/>
    <p:sldId id="306" r:id="rId25"/>
    <p:sldId id="310" r:id="rId26"/>
    <p:sldId id="311" r:id="rId27"/>
    <p:sldId id="312" r:id="rId28"/>
    <p:sldId id="313" r:id="rId29"/>
    <p:sldId id="317" r:id="rId30"/>
    <p:sldId id="318" r:id="rId31"/>
    <p:sldId id="319" r:id="rId32"/>
    <p:sldId id="320" r:id="rId33"/>
    <p:sldId id="321" r:id="rId34"/>
    <p:sldId id="325" r:id="rId35"/>
    <p:sldId id="326" r:id="rId36"/>
    <p:sldId id="327" r:id="rId37"/>
    <p:sldId id="328" r:id="rId38"/>
    <p:sldId id="314" r:id="rId39"/>
    <p:sldId id="315" r:id="rId40"/>
    <p:sldId id="309"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70AD47"/>
    <a:srgbClr val="F87252"/>
    <a:srgbClr val="A9D18E"/>
    <a:srgbClr val="7F7F7F"/>
    <a:srgbClr val="767171"/>
    <a:srgbClr val="FF5050"/>
    <a:srgbClr val="4472C4"/>
    <a:srgbClr val="35D3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4660"/>
  </p:normalViewPr>
  <p:slideViewPr>
    <p:cSldViewPr snapToGrid="0">
      <p:cViewPr varScale="1">
        <p:scale>
          <a:sx n="84" d="100"/>
          <a:sy n="84" d="100"/>
        </p:scale>
        <p:origin x="53" y="1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6F4BE-084D-4848-A358-F166B67D250E}" type="datetimeFigureOut">
              <a:rPr lang="en-US" smtClean="0"/>
              <a:t>26/12/2024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E34DF-6B9A-431B-927C-659AA6232AAB}" type="slidenum">
              <a:rPr lang="en-US" smtClean="0"/>
              <a:t>‹#›</a:t>
            </a:fld>
            <a:endParaRPr lang="en-US"/>
          </a:p>
        </p:txBody>
      </p:sp>
    </p:spTree>
    <p:extLst>
      <p:ext uri="{BB962C8B-B14F-4D97-AF65-F5344CB8AC3E}">
        <p14:creationId xmlns:p14="http://schemas.microsoft.com/office/powerpoint/2010/main" val="32145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228600" y="6217618"/>
            <a:ext cx="1413388" cy="444095"/>
          </a:xfrm>
          <a:prstGeom prst="rect">
            <a:avLst/>
          </a:prstGeom>
        </p:spPr>
        <p:txBody>
          <a:bodyPr/>
          <a:lstStyle/>
          <a:p>
            <a:fld id="{094D6F4F-5611-4529-B54A-DEFDE51FAFF0}" type="datetime8">
              <a:rPr lang="en-US" smtClean="0"/>
              <a:t>26/12/2024 10:19 PM</a:t>
            </a:fld>
            <a:endParaRPr lang="en-US"/>
          </a:p>
        </p:txBody>
      </p:sp>
    </p:spTree>
    <p:extLst>
      <p:ext uri="{BB962C8B-B14F-4D97-AF65-F5344CB8AC3E}">
        <p14:creationId xmlns:p14="http://schemas.microsoft.com/office/powerpoint/2010/main" val="1627595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0663082" y="6220311"/>
            <a:ext cx="1413388" cy="444095"/>
          </a:xfrm>
          <a:prstGeom prst="rect">
            <a:avLst/>
          </a:prstGeom>
        </p:spPr>
        <p:txBody>
          <a:bodyPr/>
          <a:lstStyle/>
          <a:p>
            <a:fld id="{2C8AD2DF-6CB9-4D9B-B156-9ED2C302EF5C}"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34645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0663082" y="6220311"/>
            <a:ext cx="1413388" cy="444095"/>
          </a:xfrm>
          <a:prstGeom prst="rect">
            <a:avLst/>
          </a:prstGeom>
        </p:spPr>
        <p:txBody>
          <a:bodyPr/>
          <a:lstStyle/>
          <a:p>
            <a:fld id="{CDF15693-BB2E-4969-BE7C-FB199C119CF2}"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5660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p:txBody>
          <a:bodyPr/>
          <a:lstStyle/>
          <a:p>
            <a:fld id="{3064A262-7E44-41F3-B445-486A8C7BFE1C}" type="datetime8">
              <a:rPr lang="en-US" smtClean="0"/>
              <a:t>26/12/2024 10:19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586721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p:txBody>
          <a:bodyPr/>
          <a:lstStyle/>
          <a:p>
            <a:fld id="{CCA99A44-065B-4D7B-A773-EBBC455A02FD}"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535279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p:txBody>
          <a:bodyPr/>
          <a:lstStyle/>
          <a:p>
            <a:fld id="{9010AC89-B7E8-41C5-AC65-EAAC9C0B3525}"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84858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p:txBody>
          <a:bodyPr/>
          <a:lstStyle/>
          <a:p>
            <a:fld id="{0B541D7B-46B2-436D-A23C-7F84DDEF2BA0}"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311534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p:txBody>
          <a:bodyPr/>
          <a:lstStyle/>
          <a:p>
            <a:fld id="{9BF1ABE0-A240-447F-961A-0854B7849FE6}"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6139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p:txBody>
          <a:bodyPr/>
          <a:lstStyle/>
          <a:p>
            <a:fld id="{963FFDC2-FEED-46C9-9927-53D90CA94F7F}"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37656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p:txBody>
          <a:bodyPr/>
          <a:lstStyle/>
          <a:p>
            <a:fld id="{82E80E30-BBF1-4CEF-BF48-D2044DB5BC6F}" type="datetime8">
              <a:rPr lang="en-US" smtClean="0"/>
              <a:t>26/12/2024 10:19 PM</a:t>
            </a:fld>
            <a:endParaRPr lang="en-US"/>
          </a:p>
        </p:txBody>
      </p:sp>
    </p:spTree>
    <p:extLst>
      <p:ext uri="{BB962C8B-B14F-4D97-AF65-F5344CB8AC3E}">
        <p14:creationId xmlns:p14="http://schemas.microsoft.com/office/powerpoint/2010/main" val="2494418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p:txBody>
          <a:bodyPr/>
          <a:lstStyle/>
          <a:p>
            <a:fld id="{FC20711F-0961-447B-A8F6-D5FC92CFD559}"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64102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0663082" y="6220311"/>
            <a:ext cx="1413388" cy="444095"/>
          </a:xfrm>
          <a:prstGeom prst="rect">
            <a:avLst/>
          </a:prstGeom>
        </p:spPr>
        <p:txBody>
          <a:bodyPr/>
          <a:lstStyle/>
          <a:p>
            <a:fld id="{484329F4-9744-4A03-BF94-1F6EE5712D67}"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0830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p:txBody>
          <a:bodyPr/>
          <a:lstStyle/>
          <a:p>
            <a:fld id="{624B8D26-C2D9-473A-880E-04A06FBD676B}"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49701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p:txBody>
          <a:bodyPr/>
          <a:lstStyle/>
          <a:p>
            <a:fld id="{E13B38EC-67D2-4DED-8394-1C95D0CA8DA9}"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714387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p:txBody>
          <a:bodyPr/>
          <a:lstStyle/>
          <a:p>
            <a:fld id="{D3B086DC-58A8-4195-A059-BB903D44857B}"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16101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01F35B87-2493-4FD4-AAED-F100694AD4E6}" type="datetime8">
              <a:rPr lang="en-US" smtClean="0"/>
              <a:t>26/12/2024 10:19 PM</a:t>
            </a:fld>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80788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7E137B68-6346-4B69-88AB-5000454BBC1E}"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56066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0A58B2ED-5593-4EC7-B282-3EE426DAF0C8}"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24185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6E64BD77-7B2A-4475-A094-AA05D88A5862}"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56323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30BDA51C-4B68-4E73-81CF-373DD3FB4DE9}"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955538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6EFA8602-D649-4F49-9E4C-E470BF3F1E70}"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187576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p>
            <a:fld id="{DF49F30C-CFB1-43A5-BF12-B2E0047BC55C}" type="datetime8">
              <a:rPr lang="en-US" smtClean="0"/>
              <a:t>26/12/2024 10:19 PM</a:t>
            </a:fld>
            <a:endParaRPr lang="en-US"/>
          </a:p>
        </p:txBody>
      </p:sp>
    </p:spTree>
    <p:extLst>
      <p:ext uri="{BB962C8B-B14F-4D97-AF65-F5344CB8AC3E}">
        <p14:creationId xmlns:p14="http://schemas.microsoft.com/office/powerpoint/2010/main" val="261629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0663082" y="6220311"/>
            <a:ext cx="1413388" cy="444095"/>
          </a:xfrm>
          <a:prstGeom prst="rect">
            <a:avLst/>
          </a:prstGeom>
        </p:spPr>
        <p:txBody>
          <a:bodyPr/>
          <a:lstStyle/>
          <a:p>
            <a:fld id="{82B76505-3685-4004-87C2-F950BE2CD81D}"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655087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64AED71D-8AF6-46E0-B364-3B8A73EBC0B6}"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144889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D8DF0B48-B8D5-4F98-9CE8-45DBA0F167C2}"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16668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7502A9E2-FCBC-47D5-9E8D-8985654FA163}"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40896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D54548E0-BE2E-4AFA-BD95-C6715A63C52D}"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13290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0496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43EEEF47-0381-4C21-8DD3-37092718C734}" type="datetime8">
              <a:rPr lang="en-US" smtClean="0"/>
              <a:t>26/12/2024 10:19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2312477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C52BCA6F-1752-4FFF-A030-E0BD3C73880E}"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976225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920180FA-A18E-4353-932D-808D88BD0C22}"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10372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085A021F-021C-4A0C-8EF6-C7E7BC4062C1}"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2456374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E083FB38-34B9-4D1A-9D2B-B746813960CA}"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72249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0663082" y="6220311"/>
            <a:ext cx="1413388" cy="444095"/>
          </a:xfrm>
          <a:prstGeom prst="rect">
            <a:avLst/>
          </a:prstGeom>
        </p:spPr>
        <p:txBody>
          <a:bodyPr/>
          <a:lstStyle/>
          <a:p>
            <a:fld id="{94A0BCE3-4D40-45F0-A2D1-4B457B46A7B4}"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541707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0E79E78B-D421-4A51-AF6A-46F6D849AC15}"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898995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lvl1pPr>
              <a:defRPr b="0"/>
            </a:lvl1pPr>
          </a:lstStyle>
          <a:p>
            <a:fld id="{50652751-4F74-461D-94E6-30352F0D1620}" type="datetime8">
              <a:rPr lang="en-US" smtClean="0"/>
              <a:t>26/12/2024 10:19 PM</a:t>
            </a:fld>
            <a:endParaRPr lang="en-US"/>
          </a:p>
        </p:txBody>
      </p:sp>
    </p:spTree>
    <p:extLst>
      <p:ext uri="{BB962C8B-B14F-4D97-AF65-F5344CB8AC3E}">
        <p14:creationId xmlns:p14="http://schemas.microsoft.com/office/powerpoint/2010/main" val="3684863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B5F34F23-E725-4FCA-A0F4-F010D7BC1E59}"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663780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BC95EB2B-A3DB-4E81-A4DF-2DF769B195DD}"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525165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B0F0C3EF-5074-4D98-8013-33750C604D99}"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73675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1D98B0BB-73AB-4FC2-99DC-7D201CE4A21F}"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924351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3083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C78222A8-E913-485E-8B34-32D7AF7F0B88}" type="datetime8">
              <a:rPr lang="en-US" smtClean="0"/>
              <a:t>26/12/2024 10:19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581145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5DD4A174-0A0E-41F3-ABE1-B676285C38D7}"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230086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19C34514-E559-4D8C-ABBF-DC0E100F55C2}"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5662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0663082" y="6220311"/>
            <a:ext cx="1413388" cy="444095"/>
          </a:xfrm>
          <a:prstGeom prst="rect">
            <a:avLst/>
          </a:prstGeom>
        </p:spPr>
        <p:txBody>
          <a:bodyPr/>
          <a:lstStyle/>
          <a:p>
            <a:fld id="{CE35F6D9-7023-4F15-BCB4-16429A08EBBA}"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288740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92FF14BF-E36E-49D6-AC66-9E5053F19A43}"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917398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35767DDF-6721-427B-BF41-0DEF2DE91C28}"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461923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20706EEF-3F95-43A7-874C-A9186118BDC2}"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652664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p>
            <a:fld id="{7C89F274-520C-4CD1-B62D-4E1FFA5EDB2F}" type="datetime8">
              <a:rPr lang="en-US" smtClean="0"/>
              <a:t>26/12/2024 10:19 PM</a:t>
            </a:fld>
            <a:endParaRPr lang="en-US"/>
          </a:p>
        </p:txBody>
      </p:sp>
    </p:spTree>
    <p:extLst>
      <p:ext uri="{BB962C8B-B14F-4D97-AF65-F5344CB8AC3E}">
        <p14:creationId xmlns:p14="http://schemas.microsoft.com/office/powerpoint/2010/main" val="3466572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021CB08C-49DE-4F96-B24E-3EFFBB7B4E2B}"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99663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0A98BB84-6952-45AE-9547-A20BD989041B}"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673663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9B7D8ADD-EEA4-4F78-8871-013B1AE80A2C}"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316780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E4792CA2-89EA-4A2A-AEAE-7262F590E9E9}"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3034639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44086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D340032E-CCDD-42A3-9D0E-7D0985EBA077}" type="datetime8">
              <a:rPr lang="en-US" smtClean="0"/>
              <a:t>26/12/2024 10:19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22288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0663082" y="6220311"/>
            <a:ext cx="1413388" cy="444095"/>
          </a:xfrm>
          <a:prstGeom prst="rect">
            <a:avLst/>
          </a:prstGeom>
        </p:spPr>
        <p:txBody>
          <a:bodyPr/>
          <a:lstStyle/>
          <a:p>
            <a:fld id="{CA197A66-F6EC-4BFC-A3DF-BB907BBB8E00}"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428455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3CE93BE6-684D-4669-9A7C-93AF5CACCDC8}" type="datetime8">
              <a:rPr lang="en-US" smtClean="0"/>
              <a:t>26/12/2024 10:19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424302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C2A99522-82C3-4D7A-8385-30FD23EFFCE8}" type="datetime8">
              <a:rPr lang="en-US" smtClean="0"/>
              <a:t>26/12/2024 10:19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749224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345B6C8D-310B-431D-AA3F-37F3A42A5E69}" type="datetime8">
              <a:rPr lang="en-US" smtClean="0"/>
              <a:t>26/12/2024 10:19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0518113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4235BACD-73E1-4FEC-9DBA-452AC1B94698}" type="datetime8">
              <a:rPr lang="en-US" smtClean="0"/>
              <a:t>26/12/2024 10:19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012890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647B7210-A17D-404C-A704-DF9F8F161CCB}" type="datetime8">
              <a:rPr lang="en-US" smtClean="0"/>
              <a:t>26/12/2024 10:19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912533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6860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4F114C9B-D4C7-4DD8-8CF2-D61BB9D95E3A}"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713793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BA71FD43-D1A8-466A-BA73-B49E9C16C079}"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119119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F001753D-0BF6-47F7-BB1F-00148051F69A}" type="datetime8">
              <a:rPr lang="en-US" smtClean="0"/>
              <a:t>26/12/2024 10:19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6354752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032DD6BB-588F-488D-8C5E-107D9A0924CE}" type="datetime8">
              <a:rPr lang="en-US" smtClean="0"/>
              <a:t>26/12/2024 10:19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805170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30547" y="6271111"/>
            <a:ext cx="2573741" cy="363153"/>
          </a:xfrm>
          <a:prstGeom prst="rect">
            <a:avLst/>
          </a:prstGeom>
        </p:spPr>
        <p:txBody>
          <a:bodyPr/>
          <a:lstStyle/>
          <a:p>
            <a:fld id="{EEEFB7AF-1759-4B37-8443-D913712EF154}" type="datetime8">
              <a:rPr lang="en-US" smtClean="0"/>
              <a:t>26/12/2024 10:19 PM</a:t>
            </a:fld>
            <a:endParaRPr lang="en-US"/>
          </a:p>
        </p:txBody>
      </p:sp>
    </p:spTree>
    <p:extLst>
      <p:ext uri="{BB962C8B-B14F-4D97-AF65-F5344CB8AC3E}">
        <p14:creationId xmlns:p14="http://schemas.microsoft.com/office/powerpoint/2010/main" val="32333703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1189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0663082" y="6220311"/>
            <a:ext cx="1413388" cy="444095"/>
          </a:xfrm>
          <a:prstGeom prst="rect">
            <a:avLst/>
          </a:prstGeom>
        </p:spPr>
        <p:txBody>
          <a:bodyPr/>
          <a:lstStyle/>
          <a:p>
            <a:fld id="{3AB58D6B-70A0-4ACA-8580-739A20298F93}" type="datetime8">
              <a:rPr lang="en-US" smtClean="0"/>
              <a:t>26/12/2024 10:19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24562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0663082" y="6220311"/>
            <a:ext cx="1413388" cy="444095"/>
          </a:xfrm>
          <a:prstGeom prst="rect">
            <a:avLst/>
          </a:prstGeom>
        </p:spPr>
        <p:txBody>
          <a:bodyPr/>
          <a:lstStyle/>
          <a:p>
            <a:fld id="{D19026EC-3982-46F1-B3EB-4B344683C0F7}" type="datetime8">
              <a:rPr lang="en-US" smtClean="0"/>
              <a:t>26/12/2024 10:19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3797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1"/>
            <a:ext cx="12192000" cy="4950372"/>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211283"/>
            <a:ext cx="11734800" cy="6070308"/>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646716"/>
            <a:ext cx="11734800" cy="114624"/>
          </a:xfrm>
          <a:prstGeom prst="rect">
            <a:avLst/>
          </a:prstGeom>
          <a:solidFill>
            <a:srgbClr val="BDD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7CCCAC-3646-1E66-5830-A17CC1699B99}"/>
              </a:ext>
            </a:extLst>
          </p:cNvPr>
          <p:cNvGrpSpPr/>
          <p:nvPr userDrawn="1"/>
        </p:nvGrpSpPr>
        <p:grpSpPr>
          <a:xfrm>
            <a:off x="228600" y="787782"/>
            <a:ext cx="11734800" cy="148892"/>
            <a:chOff x="228600" y="661487"/>
            <a:chExt cx="11734800" cy="144759"/>
          </a:xfrm>
        </p:grpSpPr>
        <p:sp>
          <p:nvSpPr>
            <p:cNvPr id="10" name="Rectangle 9">
              <a:extLst>
                <a:ext uri="{FF2B5EF4-FFF2-40B4-BE49-F238E27FC236}">
                  <a16:creationId xmlns:a16="http://schemas.microsoft.com/office/drawing/2014/main" id="{9B5D289C-291F-D4E6-A3F8-F1E286FE120B}"/>
                </a:ext>
              </a:extLst>
            </p:cNvPr>
            <p:cNvSpPr/>
            <p:nvPr userDrawn="1"/>
          </p:nvSpPr>
          <p:spPr>
            <a:xfrm>
              <a:off x="228600" y="661488"/>
              <a:ext cx="11734800" cy="144758"/>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8F024C-1D93-7729-F8F3-8B006B00E670}"/>
                </a:ext>
              </a:extLst>
            </p:cNvPr>
            <p:cNvSpPr/>
            <p:nvPr userDrawn="1"/>
          </p:nvSpPr>
          <p:spPr>
            <a:xfrm>
              <a:off x="228600" y="661487"/>
              <a:ext cx="1895168" cy="144759"/>
            </a:xfrm>
            <a:prstGeom prst="rect">
              <a:avLst/>
            </a:prstGeom>
            <a:solidFill>
              <a:srgbClr val="8CED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E7479-C6AD-4F3C-C904-55C06B7630E0}"/>
                </a:ext>
              </a:extLst>
            </p:cNvPr>
            <p:cNvSpPr/>
            <p:nvPr userDrawn="1"/>
          </p:nvSpPr>
          <p:spPr>
            <a:xfrm>
              <a:off x="10068232" y="661487"/>
              <a:ext cx="1895168" cy="144759"/>
            </a:xfrm>
            <a:prstGeom prst="rect">
              <a:avLst/>
            </a:prstGeom>
            <a:solidFill>
              <a:srgbClr val="8CED33"/>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3">
            <a:extLst>
              <a:ext uri="{FF2B5EF4-FFF2-40B4-BE49-F238E27FC236}">
                <a16:creationId xmlns:a16="http://schemas.microsoft.com/office/drawing/2014/main" id="{4D3C9C1B-563B-4375-8C9E-D0FA6F3863F5}"/>
              </a:ext>
            </a:extLst>
          </p:cNvPr>
          <p:cNvSpPr>
            <a:spLocks noGrp="1"/>
          </p:cNvSpPr>
          <p:nvPr>
            <p:ph type="dt" sz="half" idx="2"/>
          </p:nvPr>
        </p:nvSpPr>
        <p:spPr>
          <a:xfrm>
            <a:off x="228600" y="6318924"/>
            <a:ext cx="2743200" cy="365125"/>
          </a:xfrm>
          <a:prstGeom prst="rect">
            <a:avLst/>
          </a:prstGeom>
        </p:spPr>
        <p:txBody>
          <a:bodyPr vert="horz" lIns="91440" tIns="45720" rIns="91440" bIns="45720" rtlCol="0" anchor="ctr"/>
          <a:lstStyle>
            <a:lvl1pPr algn="l">
              <a:defRPr sz="1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14173667-708D-4E15-92FD-9DE0B65CD5D7}" type="datetime8">
              <a:rPr lang="en-US" smtClean="0"/>
              <a:t>26/12/2024 10:19 PM</a:t>
            </a:fld>
            <a:endParaRPr lang="en-US"/>
          </a:p>
        </p:txBody>
      </p:sp>
      <p:sp>
        <p:nvSpPr>
          <p:cNvPr id="15" name="TextBox 14">
            <a:extLst>
              <a:ext uri="{FF2B5EF4-FFF2-40B4-BE49-F238E27FC236}">
                <a16:creationId xmlns:a16="http://schemas.microsoft.com/office/drawing/2014/main" id="{D199C020-6AD7-A9B2-52FD-0534AB75C652}"/>
              </a:ext>
            </a:extLst>
          </p:cNvPr>
          <p:cNvSpPr txBox="1"/>
          <p:nvPr userDrawn="1"/>
        </p:nvSpPr>
        <p:spPr>
          <a:xfrm rot="16200000">
            <a:off x="-2160681" y="3418411"/>
            <a:ext cx="5363584" cy="40011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r>
              <a:rPr lang="en-US" sz="2000" b="1">
                <a:solidFill>
                  <a:schemeClr val="bg1"/>
                </a:solidFill>
              </a:rPr>
              <a:t>ĐẠI HỌC CÔNG NGHIỆP HÀ NỘI - HAUI</a:t>
            </a:r>
          </a:p>
        </p:txBody>
      </p:sp>
    </p:spTree>
    <p:extLst>
      <p:ext uri="{BB962C8B-B14F-4D97-AF65-F5344CB8AC3E}">
        <p14:creationId xmlns:p14="http://schemas.microsoft.com/office/powerpoint/2010/main" val="4157110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79073"/>
            <a:ext cx="11734800" cy="6041238"/>
          </a:xfrm>
          <a:prstGeom prst="rect">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A641E2-A088-F909-378A-48528300A4DB}"/>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D2F71237-ACE6-46F5-AB0E-D795DCE1B3AF}" type="datetime8">
              <a:rPr lang="en-US" smtClean="0"/>
              <a:t>26/12/2024 10:19 PM</a:t>
            </a:fld>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7CCCAC-3646-1E66-5830-A17CC1699B99}"/>
              </a:ext>
            </a:extLst>
          </p:cNvPr>
          <p:cNvGrpSpPr/>
          <p:nvPr userDrawn="1"/>
        </p:nvGrpSpPr>
        <p:grpSpPr>
          <a:xfrm>
            <a:off x="228600" y="754260"/>
            <a:ext cx="11734800" cy="148892"/>
            <a:chOff x="228600" y="661487"/>
            <a:chExt cx="11734800" cy="144759"/>
          </a:xfrm>
        </p:grpSpPr>
        <p:sp>
          <p:nvSpPr>
            <p:cNvPr id="10" name="Rectangle 9">
              <a:extLst>
                <a:ext uri="{FF2B5EF4-FFF2-40B4-BE49-F238E27FC236}">
                  <a16:creationId xmlns:a16="http://schemas.microsoft.com/office/drawing/2014/main" id="{9B5D289C-291F-D4E6-A3F8-F1E286FE120B}"/>
                </a:ext>
              </a:extLst>
            </p:cNvPr>
            <p:cNvSpPr/>
            <p:nvPr userDrawn="1"/>
          </p:nvSpPr>
          <p:spPr>
            <a:xfrm>
              <a:off x="228600" y="661488"/>
              <a:ext cx="11734800" cy="144758"/>
            </a:xfrm>
            <a:prstGeom prst="rect">
              <a:avLst/>
            </a:prstGeom>
            <a:solidFill>
              <a:srgbClr val="8CED33"/>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8F024C-1D93-7729-F8F3-8B006B00E670}"/>
                </a:ext>
              </a:extLst>
            </p:cNvPr>
            <p:cNvSpPr/>
            <p:nvPr userDrawn="1"/>
          </p:nvSpPr>
          <p:spPr>
            <a:xfrm>
              <a:off x="228600" y="661487"/>
              <a:ext cx="1895168" cy="144759"/>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E7479-C6AD-4F3C-C904-55C06B7630E0}"/>
                </a:ext>
              </a:extLst>
            </p:cNvPr>
            <p:cNvSpPr/>
            <p:nvPr userDrawn="1"/>
          </p:nvSpPr>
          <p:spPr>
            <a:xfrm>
              <a:off x="10068232" y="661487"/>
              <a:ext cx="1895168" cy="144759"/>
            </a:xfrm>
            <a:prstGeom prst="rect">
              <a:avLst/>
            </a:prstGeom>
            <a:solidFill>
              <a:srgbClr val="BFBFBF"/>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5973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93594"/>
            <a:ext cx="11734800" cy="60412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3">
            <a:extLst>
              <a:ext uri="{FF2B5EF4-FFF2-40B4-BE49-F238E27FC236}">
                <a16:creationId xmlns:a16="http://schemas.microsoft.com/office/drawing/2014/main" id="{7E1A2E7F-F5C9-D819-632C-8824410A4652}"/>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9672AF95-5BE3-4274-B730-F722B1A27E71}" type="datetime8">
              <a:rPr lang="en-US" smtClean="0"/>
              <a:pPr/>
              <a:t>26/12/2024 10:19 PM</a:t>
            </a:fld>
            <a:endParaRPr lang="en-US"/>
          </a:p>
        </p:txBody>
      </p:sp>
    </p:spTree>
    <p:extLst>
      <p:ext uri="{BB962C8B-B14F-4D97-AF65-F5344CB8AC3E}">
        <p14:creationId xmlns:p14="http://schemas.microsoft.com/office/powerpoint/2010/main" val="1561911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55516C-3A7E-6B8B-3772-28ED4523375C}"/>
              </a:ext>
            </a:extLst>
          </p:cNvPr>
          <p:cNvSpPr/>
          <p:nvPr userDrawn="1"/>
        </p:nvSpPr>
        <p:spPr>
          <a:xfrm>
            <a:off x="-7256" y="-9463"/>
            <a:ext cx="12192000" cy="52381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91343094-69F7-C1D3-3511-745E3644426E}"/>
              </a:ext>
            </a:extLst>
          </p:cNvPr>
          <p:cNvSpPr/>
          <p:nvPr userDrawn="1"/>
        </p:nvSpPr>
        <p:spPr>
          <a:xfrm>
            <a:off x="0" y="514350"/>
            <a:ext cx="12192000" cy="634365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79073"/>
            <a:ext cx="11734800" cy="6041238"/>
          </a:xfrm>
          <a:prstGeom prst="rect">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6A8E3-0819-89B3-2691-D4C58DE9EC3E}"/>
              </a:ext>
            </a:extLst>
          </p:cNvPr>
          <p:cNvSpPr/>
          <p:nvPr userDrawn="1"/>
        </p:nvSpPr>
        <p:spPr>
          <a:xfrm rot="16200000">
            <a:off x="-2570611" y="2560996"/>
            <a:ext cx="5362567" cy="235855"/>
          </a:xfrm>
          <a:custGeom>
            <a:avLst/>
            <a:gdLst>
              <a:gd name="connsiteX0" fmla="*/ 0 w 5181135"/>
              <a:gd name="connsiteY0" fmla="*/ 0 h 228598"/>
              <a:gd name="connsiteX1" fmla="*/ 5181135 w 5181135"/>
              <a:gd name="connsiteY1" fmla="*/ 0 h 228598"/>
              <a:gd name="connsiteX2" fmla="*/ 5181135 w 5181135"/>
              <a:gd name="connsiteY2" fmla="*/ 228598 h 228598"/>
              <a:gd name="connsiteX3" fmla="*/ 0 w 5181135"/>
              <a:gd name="connsiteY3" fmla="*/ 228598 h 228598"/>
              <a:gd name="connsiteX4" fmla="*/ 0 w 5181135"/>
              <a:gd name="connsiteY4" fmla="*/ 0 h 228598"/>
              <a:gd name="connsiteX0" fmla="*/ 0 w 5362567"/>
              <a:gd name="connsiteY0" fmla="*/ 7257 h 235855"/>
              <a:gd name="connsiteX1" fmla="*/ 5362567 w 5362567"/>
              <a:gd name="connsiteY1" fmla="*/ 0 h 235855"/>
              <a:gd name="connsiteX2" fmla="*/ 5181135 w 5362567"/>
              <a:gd name="connsiteY2" fmla="*/ 235855 h 235855"/>
              <a:gd name="connsiteX3" fmla="*/ 0 w 5362567"/>
              <a:gd name="connsiteY3" fmla="*/ 235855 h 235855"/>
              <a:gd name="connsiteX4" fmla="*/ 0 w 5362567"/>
              <a:gd name="connsiteY4" fmla="*/ 7257 h 23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567" h="235855">
                <a:moveTo>
                  <a:pt x="0" y="7257"/>
                </a:moveTo>
                <a:lnTo>
                  <a:pt x="5362567" y="0"/>
                </a:lnTo>
                <a:lnTo>
                  <a:pt x="5181135" y="235855"/>
                </a:lnTo>
                <a:lnTo>
                  <a:pt x="0" y="235855"/>
                </a:lnTo>
                <a:lnTo>
                  <a:pt x="0" y="7257"/>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AF5FFE-4F67-2282-0210-F60D097A5128}"/>
              </a:ext>
            </a:extLst>
          </p:cNvPr>
          <p:cNvSpPr/>
          <p:nvPr userDrawn="1"/>
        </p:nvSpPr>
        <p:spPr>
          <a:xfrm rot="16200000">
            <a:off x="9400121" y="2561071"/>
            <a:ext cx="5369671" cy="228600"/>
          </a:xfrm>
          <a:custGeom>
            <a:avLst/>
            <a:gdLst>
              <a:gd name="connsiteX0" fmla="*/ 0 w 5181135"/>
              <a:gd name="connsiteY0" fmla="*/ 0 h 228599"/>
              <a:gd name="connsiteX1" fmla="*/ 5181135 w 5181135"/>
              <a:gd name="connsiteY1" fmla="*/ 0 h 228599"/>
              <a:gd name="connsiteX2" fmla="*/ 5181135 w 5181135"/>
              <a:gd name="connsiteY2" fmla="*/ 228599 h 228599"/>
              <a:gd name="connsiteX3" fmla="*/ 0 w 5181135"/>
              <a:gd name="connsiteY3" fmla="*/ 228599 h 228599"/>
              <a:gd name="connsiteX4" fmla="*/ 0 w 5181135"/>
              <a:gd name="connsiteY4" fmla="*/ 0 h 228599"/>
              <a:gd name="connsiteX0" fmla="*/ 0 w 5369671"/>
              <a:gd name="connsiteY0" fmla="*/ 0 h 228599"/>
              <a:gd name="connsiteX1" fmla="*/ 5181135 w 5369671"/>
              <a:gd name="connsiteY1" fmla="*/ 0 h 228599"/>
              <a:gd name="connsiteX2" fmla="*/ 5369671 w 5369671"/>
              <a:gd name="connsiteY2" fmla="*/ 228599 h 228599"/>
              <a:gd name="connsiteX3" fmla="*/ 0 w 5369671"/>
              <a:gd name="connsiteY3" fmla="*/ 228599 h 228599"/>
              <a:gd name="connsiteX4" fmla="*/ 0 w 5369671"/>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671" h="228599">
                <a:moveTo>
                  <a:pt x="0" y="0"/>
                </a:moveTo>
                <a:lnTo>
                  <a:pt x="5181135" y="0"/>
                </a:lnTo>
                <a:lnTo>
                  <a:pt x="5369671" y="228599"/>
                </a:lnTo>
                <a:lnTo>
                  <a:pt x="0" y="228599"/>
                </a:lnTo>
                <a:lnTo>
                  <a:pt x="0" y="0"/>
                </a:lnTo>
                <a:close/>
              </a:path>
            </a:pathLst>
          </a:cu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0E75F9F1-0AB7-526B-F243-5A9919C9A90E}"/>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B50D6A89-6838-47AA-81C7-08E0D613658E}" type="datetime8">
              <a:rPr lang="en-US" smtClean="0"/>
              <a:pPr/>
              <a:t>26/12/2024 10:19 PM</a:t>
            </a:fld>
            <a:endParaRPr lang="en-US"/>
          </a:p>
        </p:txBody>
      </p:sp>
    </p:spTree>
    <p:extLst>
      <p:ext uri="{BB962C8B-B14F-4D97-AF65-F5344CB8AC3E}">
        <p14:creationId xmlns:p14="http://schemas.microsoft.com/office/powerpoint/2010/main" val="77753037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4149AE-D65D-54C5-0C2C-D3FA1FBEEF39}"/>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7B35F653-FDCD-862A-06E2-FE6DD59F3ABA}"/>
              </a:ext>
            </a:extLst>
          </p:cNvPr>
          <p:cNvSpPr/>
          <p:nvPr userDrawn="1"/>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9DD6B8-70EB-EF30-2902-9EA1F54DC38C}"/>
              </a:ext>
            </a:extLst>
          </p:cNvPr>
          <p:cNvSpPr/>
          <p:nvPr userDrawn="1"/>
        </p:nvSpPr>
        <p:spPr>
          <a:xfrm>
            <a:off x="0" y="5227984"/>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F8CCD5-5D34-935F-0E43-57816ED98A90}"/>
              </a:ext>
            </a:extLst>
          </p:cNvPr>
          <p:cNvSpPr/>
          <p:nvPr userDrawn="1"/>
        </p:nvSpPr>
        <p:spPr>
          <a:xfrm>
            <a:off x="1" y="1056361"/>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8687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35F653-FDCD-862A-06E2-FE6DD59F3ABA}"/>
              </a:ext>
            </a:extLst>
          </p:cNvPr>
          <p:cNvSpPr/>
          <p:nvPr userDrawn="1"/>
        </p:nvSpPr>
        <p:spPr>
          <a:xfrm>
            <a:off x="0" y="1497246"/>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48435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7.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11.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ọc phí đại học Công Nghiệp Hà Nội năm 2023 -2024 mới nhất">
            <a:extLst>
              <a:ext uri="{FF2B5EF4-FFF2-40B4-BE49-F238E27FC236}">
                <a16:creationId xmlns:a16="http://schemas.microsoft.com/office/drawing/2014/main" id="{8D8325AE-BB74-9207-5B37-2A4A1AAC80B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41852" y="192570"/>
            <a:ext cx="11708296" cy="6027741"/>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1047">
            <a:extLst>
              <a:ext uri="{FF2B5EF4-FFF2-40B4-BE49-F238E27FC236}">
                <a16:creationId xmlns:a16="http://schemas.microsoft.com/office/drawing/2014/main" id="{94CD1A03-7413-0766-0970-149644B96384}"/>
              </a:ext>
            </a:extLst>
          </p:cNvPr>
          <p:cNvSpPr>
            <a:spLocks noGrp="1"/>
          </p:cNvSpPr>
          <p:nvPr>
            <p:ph type="dt" sz="half" idx="10"/>
          </p:nvPr>
        </p:nvSpPr>
        <p:spPr>
          <a:xfrm>
            <a:off x="1482212" y="4986458"/>
            <a:ext cx="4970982" cy="365125"/>
          </a:xfrm>
          <a:prstGeom prst="rect">
            <a:avLst/>
          </a:prstGeom>
        </p:spPr>
        <p:txBody>
          <a:bodyPr/>
          <a:lstStyle/>
          <a:p>
            <a:r>
              <a:rPr lang="en-US" b="1" dirty="0" err="1" smtClean="0"/>
              <a:t>Giáo</a:t>
            </a:r>
            <a:r>
              <a:rPr lang="en-US" b="1" dirty="0" smtClean="0"/>
              <a:t> </a:t>
            </a:r>
            <a:r>
              <a:rPr lang="en-US" b="1" dirty="0" err="1" smtClean="0"/>
              <a:t>viên</a:t>
            </a:r>
            <a:r>
              <a:rPr lang="en-US" b="1" dirty="0" smtClean="0"/>
              <a:t> </a:t>
            </a:r>
            <a:r>
              <a:rPr lang="en-US" b="1" dirty="0" err="1" smtClean="0"/>
              <a:t>hướng</a:t>
            </a:r>
            <a:r>
              <a:rPr lang="en-US" b="1" dirty="0" smtClean="0"/>
              <a:t> </a:t>
            </a:r>
            <a:r>
              <a:rPr lang="en-US" b="1" dirty="0" err="1" smtClean="0"/>
              <a:t>dẫn</a:t>
            </a:r>
            <a:r>
              <a:rPr lang="en-US" b="1" dirty="0" smtClean="0"/>
              <a:t>: PGS.TS </a:t>
            </a:r>
            <a:r>
              <a:rPr lang="en-US" b="1" dirty="0" err="1" smtClean="0"/>
              <a:t>Trần</a:t>
            </a:r>
            <a:r>
              <a:rPr lang="en-US" b="1" dirty="0" smtClean="0"/>
              <a:t> </a:t>
            </a:r>
            <a:r>
              <a:rPr lang="en-US" b="1" dirty="0" err="1" smtClean="0"/>
              <a:t>Đăng</a:t>
            </a:r>
            <a:r>
              <a:rPr lang="en-US" b="1" dirty="0" smtClean="0"/>
              <a:t> </a:t>
            </a:r>
            <a:r>
              <a:rPr lang="en-US" b="1" dirty="0" err="1" smtClean="0"/>
              <a:t>Hưng</a:t>
            </a:r>
            <a:endParaRPr lang="en-US" b="1" dirty="0"/>
          </a:p>
        </p:txBody>
      </p:sp>
      <p:sp>
        <p:nvSpPr>
          <p:cNvPr id="11" name="TextBox 10">
            <a:extLst>
              <a:ext uri="{FF2B5EF4-FFF2-40B4-BE49-F238E27FC236}">
                <a16:creationId xmlns:a16="http://schemas.microsoft.com/office/drawing/2014/main" id="{A6E41BB1-DBDF-FC61-3BD8-EABAAA74A552}"/>
              </a:ext>
            </a:extLst>
          </p:cNvPr>
          <p:cNvSpPr txBox="1"/>
          <p:nvPr/>
        </p:nvSpPr>
        <p:spPr>
          <a:xfrm>
            <a:off x="7164895" y="5013029"/>
            <a:ext cx="3843076" cy="338554"/>
          </a:xfrm>
          <a:prstGeom prst="rect">
            <a:avLst/>
          </a:prstGeom>
          <a:noFill/>
        </p:spPr>
        <p:txBody>
          <a:bodyPr wrap="square" rtlCol="0">
            <a:spAutoFit/>
          </a:bodyPr>
          <a:lstStyle/>
          <a:p>
            <a:pPr algn="ctr"/>
            <a:r>
              <a:rPr lang="en-US" sz="1600" b="1" dirty="0" err="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Người</a:t>
            </a:r>
            <a:r>
              <a:rPr lang="en-US" sz="16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thực</a:t>
            </a:r>
            <a:r>
              <a:rPr lang="en-US" sz="16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hiện</a:t>
            </a:r>
            <a:r>
              <a:rPr lang="en-US" sz="16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Trần</a:t>
            </a:r>
            <a:r>
              <a:rPr lang="en-US" sz="1600" b="1" dirty="0"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Vũ</a:t>
            </a:r>
            <a:r>
              <a:rPr lang="en-US" sz="1600" b="1" dirty="0"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Huy</a:t>
            </a:r>
            <a:r>
              <a:rPr lang="en-US" sz="1600" b="1" dirty="0"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b="1" dirty="0" err="1"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Hùng</a:t>
            </a:r>
            <a:endParaRPr lang="en-US" sz="16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B3425189-53BA-1F38-4983-AC05D7B99B2F}"/>
              </a:ext>
            </a:extLst>
          </p:cNvPr>
          <p:cNvSpPr txBox="1"/>
          <p:nvPr/>
        </p:nvSpPr>
        <p:spPr>
          <a:xfrm>
            <a:off x="3171864" y="415478"/>
            <a:ext cx="6102626" cy="868379"/>
          </a:xfrm>
          <a:prstGeom prst="rect">
            <a:avLst/>
          </a:prstGeom>
          <a:noFill/>
        </p:spPr>
        <p:txBody>
          <a:bodyPr wrap="square">
            <a:spAutoFit/>
          </a:bodyPr>
          <a:lstStyle/>
          <a:p>
            <a:pPr algn="ctr">
              <a:lnSpc>
                <a:spcPct val="130000"/>
              </a:lnSpc>
            </a:pPr>
            <a:r>
              <a:rPr lang="en-US" sz="44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ĐỒ ÁN TỐT NGHIỆP</a:t>
            </a:r>
            <a:endParaRPr lang="en-US" sz="4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50B8FB20-49BD-2B3A-ABEE-7966040C81AB}"/>
              </a:ext>
            </a:extLst>
          </p:cNvPr>
          <p:cNvSpPr txBox="1"/>
          <p:nvPr/>
        </p:nvSpPr>
        <p:spPr>
          <a:xfrm>
            <a:off x="1730422" y="3429000"/>
            <a:ext cx="8731155" cy="1200329"/>
          </a:xfrm>
          <a:prstGeom prst="rect">
            <a:avLst/>
          </a:prstGeom>
          <a:noFill/>
        </p:spPr>
        <p:txBody>
          <a:bodyPr wrap="square" rtlCol="0">
            <a:spAutoFit/>
          </a:bodyPr>
          <a:lstStyle/>
          <a:p>
            <a:pPr algn="ctr"/>
            <a:r>
              <a:rPr lang="en-US" sz="3600" b="1" dirty="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ĐỀ TÀI:</a:t>
            </a:r>
          </a:p>
          <a:p>
            <a:pPr algn="ctr"/>
            <a:r>
              <a:rPr lang="en-US" sz="3600" b="1" dirty="0" err="1">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Xây</a:t>
            </a:r>
            <a:r>
              <a:rPr lang="en-US" sz="3600" b="1" dirty="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dựng</a:t>
            </a:r>
            <a:r>
              <a:rPr lang="en-US" sz="3600" b="1" dirty="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Website </a:t>
            </a:r>
            <a:r>
              <a:rPr lang="en-US" sz="3600" b="1" dirty="0" err="1">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bán</a:t>
            </a:r>
            <a:r>
              <a:rPr lang="en-US" sz="3600" b="1" dirty="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3600" b="1" dirty="0" err="1" smtClean="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đồ</a:t>
            </a:r>
            <a:r>
              <a:rPr lang="en-US" sz="3600" b="1" dirty="0" smtClean="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3600" b="1" dirty="0" err="1" smtClean="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ăn</a:t>
            </a:r>
            <a:r>
              <a:rPr lang="en-US" sz="3600" b="1" dirty="0" smtClean="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3600" b="1" dirty="0" err="1" smtClean="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nhanh</a:t>
            </a:r>
            <a:endParaRPr lang="en-US" sz="3600" b="1" dirty="0">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Logo, company name&#10;&#10;Description automatically generated">
            <a:extLst>
              <a:ext uri="{FF2B5EF4-FFF2-40B4-BE49-F238E27FC236}">
                <a16:creationId xmlns:a16="http://schemas.microsoft.com/office/drawing/2014/main" id="{AB409ACF-F4F5-78F0-9321-85DFD7CF50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9559636" y="299135"/>
            <a:ext cx="2274449" cy="1014281"/>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961E5F6-3C9A-2B7D-9A88-7D1A34EF0A5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81594" y="1340582"/>
            <a:ext cx="1865858" cy="1865858"/>
          </a:xfrm>
          <a:prstGeom prst="rect">
            <a:avLst/>
          </a:prstGeom>
        </p:spPr>
      </p:pic>
    </p:spTree>
    <p:extLst>
      <p:ext uri="{BB962C8B-B14F-4D97-AF65-F5344CB8AC3E}">
        <p14:creationId xmlns:p14="http://schemas.microsoft.com/office/powerpoint/2010/main" val="40835922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9CA9-F83F-7806-F8AF-0C6F5C4CB2A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18198C5-7920-3696-37AB-286971240447}"/>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97582945-A4CF-6199-E60B-29ED457D3F40}"/>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15B66A5C-FCDE-CC84-DF97-E20836F1A90E}"/>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3FD813-A18E-38F1-D89A-B1B49E5E620B}"/>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841621-505A-2561-BE00-6B2074166A48}"/>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61E84-4D59-9569-88C3-1781F66716B7}"/>
              </a:ext>
            </a:extLst>
          </p:cNvPr>
          <p:cNvSpPr txBox="1"/>
          <p:nvPr/>
        </p:nvSpPr>
        <p:spPr>
          <a:xfrm>
            <a:off x="641498" y="2025518"/>
            <a:ext cx="10909004" cy="3046988"/>
          </a:xfrm>
          <a:prstGeom prst="rect">
            <a:avLst/>
          </a:prstGeom>
          <a:noFill/>
        </p:spPr>
        <p:txBody>
          <a:bodyPr wrap="square" rtlCol="0">
            <a:spAutoFit/>
          </a:bodyPr>
          <a:lstStyle/>
          <a:p>
            <a:pPr algn="ctr"/>
            <a:r>
              <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p:txBody>
      </p:sp>
      <p:sp>
        <p:nvSpPr>
          <p:cNvPr id="2" name="TextBox 1">
            <a:extLst>
              <a:ext uri="{FF2B5EF4-FFF2-40B4-BE49-F238E27FC236}">
                <a16:creationId xmlns:a16="http://schemas.microsoft.com/office/drawing/2014/main" id="{5895EBF2-1C78-954D-60F5-89379945009E}"/>
              </a:ext>
            </a:extLst>
          </p:cNvPr>
          <p:cNvSpPr txBox="1"/>
          <p:nvPr/>
        </p:nvSpPr>
        <p:spPr>
          <a:xfrm rot="20136890">
            <a:off x="-4313970" y="-179185"/>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2.1 Xác định Actor của hệ thống</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B0F98DD9-0149-98C7-29F0-49C5DC6537AC}"/>
              </a:ext>
            </a:extLst>
          </p:cNvPr>
          <p:cNvPicPr>
            <a:picLocks noChangeAspect="1"/>
          </p:cNvPicPr>
          <p:nvPr/>
        </p:nvPicPr>
        <p:blipFill>
          <a:blip r:embed="rId2"/>
          <a:stretch>
            <a:fillRect/>
          </a:stretch>
        </p:blipFill>
        <p:spPr>
          <a:xfrm>
            <a:off x="-4096160" y="3071520"/>
            <a:ext cx="3209762" cy="3153326"/>
          </a:xfrm>
          <a:prstGeom prst="rect">
            <a:avLst/>
          </a:prstGeom>
          <a:ln>
            <a:noFill/>
          </a:ln>
          <a:effectLst>
            <a:softEdge rad="112500"/>
          </a:effectLst>
        </p:spPr>
      </p:pic>
      <p:pic>
        <p:nvPicPr>
          <p:cNvPr id="5" name="Picture 4">
            <a:extLst>
              <a:ext uri="{FF2B5EF4-FFF2-40B4-BE49-F238E27FC236}">
                <a16:creationId xmlns:a16="http://schemas.microsoft.com/office/drawing/2014/main" id="{5CDD2B44-61D0-2591-7897-7D193BF1601D}"/>
              </a:ext>
            </a:extLst>
          </p:cNvPr>
          <p:cNvPicPr>
            <a:picLocks noChangeAspect="1"/>
          </p:cNvPicPr>
          <p:nvPr/>
        </p:nvPicPr>
        <p:blipFill>
          <a:blip r:embed="rId3"/>
          <a:stretch>
            <a:fillRect/>
          </a:stretch>
        </p:blipFill>
        <p:spPr>
          <a:xfrm>
            <a:off x="13078396" y="2025518"/>
            <a:ext cx="3398898" cy="3298476"/>
          </a:xfrm>
          <a:prstGeom prst="rect">
            <a:avLst/>
          </a:prstGeom>
          <a:ln>
            <a:noFill/>
          </a:ln>
          <a:effectLst>
            <a:softEdge rad="112500"/>
          </a:effectLst>
        </p:spPr>
      </p:pic>
      <p:sp>
        <p:nvSpPr>
          <p:cNvPr id="6" name="TextBox 5">
            <a:extLst>
              <a:ext uri="{FF2B5EF4-FFF2-40B4-BE49-F238E27FC236}">
                <a16:creationId xmlns:a16="http://schemas.microsoft.com/office/drawing/2014/main" id="{80D729FB-96AB-6E84-3EEC-F165FE83CF95}"/>
              </a:ext>
            </a:extLst>
          </p:cNvPr>
          <p:cNvSpPr txBox="1"/>
          <p:nvPr/>
        </p:nvSpPr>
        <p:spPr>
          <a:xfrm>
            <a:off x="-3265504" y="6201087"/>
            <a:ext cx="1952237" cy="461665"/>
          </a:xfrm>
          <a:prstGeom prst="rect">
            <a:avLst/>
          </a:prstGeom>
          <a:noFill/>
        </p:spPr>
        <p:txBody>
          <a:bodyPr wrap="square">
            <a:spAutoFit/>
          </a:bodyPr>
          <a:lstStyle/>
          <a:p>
            <a:r>
              <a:rPr lang="en-US" sz="2400" b="1">
                <a:solidFill>
                  <a:schemeClr val="bg2">
                    <a:lumMod val="50000"/>
                  </a:schemeClr>
                </a:solidFill>
                <a:latin typeface="Monoagneto"/>
              </a:rPr>
              <a:t>Quản trị viên</a:t>
            </a:r>
            <a:endParaRPr lang="en-US" sz="2400"/>
          </a:p>
        </p:txBody>
      </p:sp>
      <p:sp>
        <p:nvSpPr>
          <p:cNvPr id="7" name="TextBox 6">
            <a:extLst>
              <a:ext uri="{FF2B5EF4-FFF2-40B4-BE49-F238E27FC236}">
                <a16:creationId xmlns:a16="http://schemas.microsoft.com/office/drawing/2014/main" id="{2D23B0A2-090F-E9CC-564B-A51E4BD1149A}"/>
              </a:ext>
            </a:extLst>
          </p:cNvPr>
          <p:cNvSpPr txBox="1"/>
          <p:nvPr/>
        </p:nvSpPr>
        <p:spPr>
          <a:xfrm>
            <a:off x="14115942" y="5300234"/>
            <a:ext cx="1952237" cy="461665"/>
          </a:xfrm>
          <a:prstGeom prst="rect">
            <a:avLst/>
          </a:prstGeom>
          <a:noFill/>
        </p:spPr>
        <p:txBody>
          <a:bodyPr wrap="square">
            <a:spAutoFit/>
          </a:bodyPr>
          <a:lstStyle/>
          <a:p>
            <a:r>
              <a:rPr lang="en-US" sz="2400" b="1">
                <a:solidFill>
                  <a:schemeClr val="bg2">
                    <a:lumMod val="50000"/>
                  </a:schemeClr>
                </a:solidFill>
                <a:latin typeface="Monoagneto"/>
              </a:rPr>
              <a:t>Khách hàng</a:t>
            </a:r>
            <a:endParaRPr lang="en-US" sz="2400"/>
          </a:p>
        </p:txBody>
      </p:sp>
      <p:sp>
        <p:nvSpPr>
          <p:cNvPr id="8" name="TextBox 7">
            <a:extLst>
              <a:ext uri="{FF2B5EF4-FFF2-40B4-BE49-F238E27FC236}">
                <a16:creationId xmlns:a16="http://schemas.microsoft.com/office/drawing/2014/main" id="{A2995977-4FA1-D90C-E956-0BC0E39A4267}"/>
              </a:ext>
            </a:extLst>
          </p:cNvPr>
          <p:cNvSpPr txBox="1"/>
          <p:nvPr/>
        </p:nvSpPr>
        <p:spPr>
          <a:xfrm>
            <a:off x="-10664671" y="1483525"/>
            <a:ext cx="10522164" cy="461665"/>
          </a:xfrm>
          <a:prstGeom prst="rect">
            <a:avLst/>
          </a:prstGeom>
          <a:noFill/>
        </p:spPr>
        <p:txBody>
          <a:bodyPr wrap="square">
            <a:spAutoFit/>
          </a:bodyPr>
          <a:lstStyle/>
          <a:p>
            <a:r>
              <a:rPr lang="en-US" sz="2400" b="1" dirty="0" err="1" smtClean="0">
                <a:solidFill>
                  <a:schemeClr val="bg2">
                    <a:lumMod val="50000"/>
                  </a:schemeClr>
                </a:solidFill>
                <a:latin typeface="Monoagneto"/>
              </a:rPr>
              <a:t>hàng</a:t>
            </a:r>
            <a:r>
              <a:rPr lang="en-US" sz="2400" b="1" dirty="0">
                <a:solidFill>
                  <a:schemeClr val="bg2">
                    <a:lumMod val="50000"/>
                  </a:schemeClr>
                </a:solidFill>
                <a:latin typeface="Monoagneto"/>
              </a:rPr>
              <a:t>.</a:t>
            </a:r>
          </a:p>
        </p:txBody>
      </p:sp>
    </p:spTree>
    <p:extLst>
      <p:ext uri="{BB962C8B-B14F-4D97-AF65-F5344CB8AC3E}">
        <p14:creationId xmlns:p14="http://schemas.microsoft.com/office/powerpoint/2010/main" val="2938292803"/>
      </p:ext>
    </p:extLst>
  </p:cSld>
  <p:clrMapOvr>
    <a:masterClrMapping/>
  </p:clrMapOvr>
  <p:transition spd="slow">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0FF5-CF99-64BF-3498-8CA5E5D2BC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019ACA-0500-E815-D5BB-1EB7A87126BB}"/>
              </a:ext>
            </a:extLst>
          </p:cNvPr>
          <p:cNvSpPr txBox="1"/>
          <p:nvPr/>
        </p:nvSpPr>
        <p:spPr>
          <a:xfrm>
            <a:off x="840952" y="1041001"/>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2.1 Xác định Actor của hệ thống</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Date Placeholder 7">
            <a:extLst>
              <a:ext uri="{FF2B5EF4-FFF2-40B4-BE49-F238E27FC236}">
                <a16:creationId xmlns:a16="http://schemas.microsoft.com/office/drawing/2014/main" id="{DA4EEFBE-C563-AF89-0AD7-A8546A607E30}"/>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600" b="1" kern="120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80E30-BBF1-4CEF-BF48-D2044DB5BC6F}" type="datetime8">
              <a:rPr lang="en-US" smtClean="0"/>
              <a:pPr/>
              <a:t>26/12/2024 10:19 PM</a:t>
            </a:fld>
            <a:endParaRPr lang="en-US"/>
          </a:p>
        </p:txBody>
      </p:sp>
      <p:sp>
        <p:nvSpPr>
          <p:cNvPr id="3" name="TextBox 2">
            <a:extLst>
              <a:ext uri="{FF2B5EF4-FFF2-40B4-BE49-F238E27FC236}">
                <a16:creationId xmlns:a16="http://schemas.microsoft.com/office/drawing/2014/main" id="{5A820ECC-56BD-8C55-C74A-856F956A7C26}"/>
              </a:ext>
            </a:extLst>
          </p:cNvPr>
          <p:cNvSpPr txBox="1"/>
          <p:nvPr/>
        </p:nvSpPr>
        <p:spPr>
          <a:xfrm>
            <a:off x="2853812" y="194616"/>
            <a:ext cx="6026002" cy="1077218"/>
          </a:xfrm>
          <a:prstGeom prst="rect">
            <a:avLst/>
          </a:prstGeom>
          <a:noFill/>
          <a:effectLst/>
        </p:spPr>
        <p:txBody>
          <a:bodyPr wrap="square" rtlCol="0">
            <a:spAutoFit/>
          </a:bodyPr>
          <a:lstStyle/>
          <a:p>
            <a:pPr algn="ctr"/>
            <a:r>
              <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a:p>
            <a:pPr algn="ctr"/>
            <a:endPar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E8DC7CFE-BA0B-8B7A-380C-8297788E4AA3}"/>
              </a:ext>
            </a:extLst>
          </p:cNvPr>
          <p:cNvSpPr txBox="1"/>
          <p:nvPr/>
        </p:nvSpPr>
        <p:spPr>
          <a:xfrm>
            <a:off x="840952" y="1625602"/>
            <a:ext cx="10522164" cy="830997"/>
          </a:xfrm>
          <a:prstGeom prst="rect">
            <a:avLst/>
          </a:prstGeom>
          <a:noFill/>
        </p:spPr>
        <p:txBody>
          <a:bodyPr wrap="square">
            <a:spAutoFit/>
          </a:bodyPr>
          <a:lstStyle/>
          <a:p>
            <a:r>
              <a:rPr lang="en-US" sz="2400" b="1" dirty="0" err="1">
                <a:solidFill>
                  <a:schemeClr val="bg2">
                    <a:lumMod val="50000"/>
                  </a:schemeClr>
                </a:solidFill>
                <a:latin typeface="Monoagneto"/>
              </a:rPr>
              <a:t>Các</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tác</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nhân</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chính</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của</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hệ</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thống</a:t>
            </a:r>
            <a:r>
              <a:rPr lang="en-US" sz="2400" b="1" dirty="0">
                <a:solidFill>
                  <a:schemeClr val="bg2">
                    <a:lumMod val="50000"/>
                  </a:schemeClr>
                </a:solidFill>
                <a:latin typeface="Monoagneto"/>
              </a:rPr>
              <a:t> website </a:t>
            </a:r>
            <a:r>
              <a:rPr lang="en-US" sz="2400" b="1" dirty="0" smtClean="0">
                <a:solidFill>
                  <a:schemeClr val="bg2">
                    <a:lumMod val="50000"/>
                  </a:schemeClr>
                </a:solidFill>
                <a:latin typeface="Monoagneto"/>
              </a:rPr>
              <a:t>“Website </a:t>
            </a:r>
            <a:r>
              <a:rPr lang="en-US" sz="2400" b="1" dirty="0" err="1" smtClean="0">
                <a:solidFill>
                  <a:schemeClr val="bg2">
                    <a:lumMod val="50000"/>
                  </a:schemeClr>
                </a:solidFill>
                <a:latin typeface="Monoagneto"/>
              </a:rPr>
              <a:t>bán</a:t>
            </a:r>
            <a:r>
              <a:rPr lang="en-US" sz="2400" b="1" dirty="0" smtClean="0">
                <a:solidFill>
                  <a:schemeClr val="bg2">
                    <a:lumMod val="50000"/>
                  </a:schemeClr>
                </a:solidFill>
                <a:latin typeface="Monoagneto"/>
              </a:rPr>
              <a:t> </a:t>
            </a:r>
            <a:r>
              <a:rPr lang="en-US" sz="2400" b="1" dirty="0" err="1" smtClean="0">
                <a:solidFill>
                  <a:schemeClr val="bg2">
                    <a:lumMod val="50000"/>
                  </a:schemeClr>
                </a:solidFill>
                <a:latin typeface="Monoagneto"/>
              </a:rPr>
              <a:t>đồ</a:t>
            </a:r>
            <a:r>
              <a:rPr lang="en-US" sz="2400" b="1" dirty="0" smtClean="0">
                <a:solidFill>
                  <a:schemeClr val="bg2">
                    <a:lumMod val="50000"/>
                  </a:schemeClr>
                </a:solidFill>
                <a:latin typeface="Monoagneto"/>
              </a:rPr>
              <a:t> </a:t>
            </a:r>
            <a:r>
              <a:rPr lang="en-US" sz="2400" b="1" dirty="0" err="1" smtClean="0">
                <a:solidFill>
                  <a:schemeClr val="bg2">
                    <a:lumMod val="50000"/>
                  </a:schemeClr>
                </a:solidFill>
                <a:latin typeface="Monoagneto"/>
              </a:rPr>
              <a:t>ăn</a:t>
            </a:r>
            <a:r>
              <a:rPr lang="en-US" sz="2400" b="1" dirty="0" smtClean="0">
                <a:solidFill>
                  <a:schemeClr val="bg2">
                    <a:lumMod val="50000"/>
                  </a:schemeClr>
                </a:solidFill>
                <a:latin typeface="Monoagneto"/>
              </a:rPr>
              <a:t> </a:t>
            </a:r>
            <a:r>
              <a:rPr lang="en-US" sz="2400" b="1" dirty="0" err="1" smtClean="0">
                <a:solidFill>
                  <a:schemeClr val="bg2">
                    <a:lumMod val="50000"/>
                  </a:schemeClr>
                </a:solidFill>
                <a:latin typeface="Monoagneto"/>
              </a:rPr>
              <a:t>nhanh</a:t>
            </a:r>
            <a:r>
              <a:rPr lang="en-US" sz="2400" b="1" dirty="0" smtClean="0">
                <a:solidFill>
                  <a:schemeClr val="bg2">
                    <a:lumMod val="50000"/>
                  </a:schemeClr>
                </a:solidFill>
                <a:latin typeface="Monoagneto"/>
              </a:rPr>
              <a:t>” </a:t>
            </a:r>
            <a:r>
              <a:rPr lang="en-US" sz="2400" b="1" dirty="0" err="1">
                <a:solidFill>
                  <a:schemeClr val="bg2">
                    <a:lumMod val="50000"/>
                  </a:schemeClr>
                </a:solidFill>
                <a:latin typeface="Monoagneto"/>
              </a:rPr>
              <a:t>gồm</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có</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Quản</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trị</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viên</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Khách</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hàng</a:t>
            </a:r>
            <a:r>
              <a:rPr lang="en-US" sz="2400" b="1" dirty="0">
                <a:solidFill>
                  <a:schemeClr val="bg2">
                    <a:lumMod val="50000"/>
                  </a:schemeClr>
                </a:solidFill>
                <a:latin typeface="Monoagneto"/>
              </a:rPr>
              <a:t>.</a:t>
            </a:r>
          </a:p>
        </p:txBody>
      </p:sp>
      <p:pic>
        <p:nvPicPr>
          <p:cNvPr id="13" name="Picture 12">
            <a:extLst>
              <a:ext uri="{FF2B5EF4-FFF2-40B4-BE49-F238E27FC236}">
                <a16:creationId xmlns:a16="http://schemas.microsoft.com/office/drawing/2014/main" id="{EBB8F47B-4750-69C9-CBB0-B0FCFC9B4B73}"/>
              </a:ext>
            </a:extLst>
          </p:cNvPr>
          <p:cNvPicPr>
            <a:picLocks noChangeAspect="1"/>
          </p:cNvPicPr>
          <p:nvPr/>
        </p:nvPicPr>
        <p:blipFill>
          <a:blip r:embed="rId2"/>
          <a:stretch>
            <a:fillRect/>
          </a:stretch>
        </p:blipFill>
        <p:spPr>
          <a:xfrm>
            <a:off x="1844286" y="2663673"/>
            <a:ext cx="3209762" cy="3153326"/>
          </a:xfrm>
          <a:prstGeom prst="rect">
            <a:avLst/>
          </a:prstGeom>
          <a:ln>
            <a:noFill/>
          </a:ln>
          <a:effectLst>
            <a:softEdge rad="112500"/>
          </a:effectLst>
        </p:spPr>
      </p:pic>
      <p:pic>
        <p:nvPicPr>
          <p:cNvPr id="15" name="Picture 14">
            <a:extLst>
              <a:ext uri="{FF2B5EF4-FFF2-40B4-BE49-F238E27FC236}">
                <a16:creationId xmlns:a16="http://schemas.microsoft.com/office/drawing/2014/main" id="{4A545CEA-72DC-A4D5-B25F-9953032007EE}"/>
              </a:ext>
            </a:extLst>
          </p:cNvPr>
          <p:cNvPicPr>
            <a:picLocks noChangeAspect="1"/>
          </p:cNvPicPr>
          <p:nvPr/>
        </p:nvPicPr>
        <p:blipFill>
          <a:blip r:embed="rId3"/>
          <a:stretch>
            <a:fillRect/>
          </a:stretch>
        </p:blipFill>
        <p:spPr>
          <a:xfrm>
            <a:off x="6637705" y="2518523"/>
            <a:ext cx="3398898" cy="3298476"/>
          </a:xfrm>
          <a:prstGeom prst="rect">
            <a:avLst/>
          </a:prstGeom>
          <a:ln>
            <a:noFill/>
          </a:ln>
          <a:effectLst>
            <a:softEdge rad="112500"/>
          </a:effectLst>
        </p:spPr>
      </p:pic>
      <p:sp>
        <p:nvSpPr>
          <p:cNvPr id="17" name="TextBox 16">
            <a:extLst>
              <a:ext uri="{FF2B5EF4-FFF2-40B4-BE49-F238E27FC236}">
                <a16:creationId xmlns:a16="http://schemas.microsoft.com/office/drawing/2014/main" id="{D84EF973-A63F-506A-9628-731966BCD707}"/>
              </a:ext>
            </a:extLst>
          </p:cNvPr>
          <p:cNvSpPr txBox="1"/>
          <p:nvPr/>
        </p:nvSpPr>
        <p:spPr>
          <a:xfrm>
            <a:off x="2481511" y="5793239"/>
            <a:ext cx="2292712" cy="461665"/>
          </a:xfrm>
          <a:prstGeom prst="rect">
            <a:avLst/>
          </a:prstGeom>
          <a:noFill/>
        </p:spPr>
        <p:txBody>
          <a:bodyPr wrap="square">
            <a:spAutoFit/>
          </a:bodyPr>
          <a:lstStyle/>
          <a:p>
            <a:r>
              <a:rPr lang="en-US" sz="2400" b="1" dirty="0" err="1">
                <a:solidFill>
                  <a:schemeClr val="bg2">
                    <a:lumMod val="50000"/>
                  </a:schemeClr>
                </a:solidFill>
                <a:latin typeface="Monoagneto"/>
              </a:rPr>
              <a:t>Quản</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trị</a:t>
            </a:r>
            <a:r>
              <a:rPr lang="en-US" sz="2400" b="1" dirty="0">
                <a:solidFill>
                  <a:schemeClr val="bg2">
                    <a:lumMod val="50000"/>
                  </a:schemeClr>
                </a:solidFill>
                <a:latin typeface="Monoagneto"/>
              </a:rPr>
              <a:t> </a:t>
            </a:r>
            <a:r>
              <a:rPr lang="en-US" sz="2400" b="1" dirty="0" err="1">
                <a:solidFill>
                  <a:schemeClr val="bg2">
                    <a:lumMod val="50000"/>
                  </a:schemeClr>
                </a:solidFill>
                <a:latin typeface="Monoagneto"/>
              </a:rPr>
              <a:t>viên</a:t>
            </a:r>
            <a:endParaRPr lang="en-US" sz="2400" dirty="0"/>
          </a:p>
        </p:txBody>
      </p:sp>
      <p:sp>
        <p:nvSpPr>
          <p:cNvPr id="18" name="TextBox 17">
            <a:extLst>
              <a:ext uri="{FF2B5EF4-FFF2-40B4-BE49-F238E27FC236}">
                <a16:creationId xmlns:a16="http://schemas.microsoft.com/office/drawing/2014/main" id="{49BE14B2-E2D0-CC28-B04B-57A89C6E32AE}"/>
              </a:ext>
            </a:extLst>
          </p:cNvPr>
          <p:cNvSpPr txBox="1"/>
          <p:nvPr/>
        </p:nvSpPr>
        <p:spPr>
          <a:xfrm>
            <a:off x="7675251" y="5793239"/>
            <a:ext cx="1952237" cy="461665"/>
          </a:xfrm>
          <a:prstGeom prst="rect">
            <a:avLst/>
          </a:prstGeom>
          <a:noFill/>
        </p:spPr>
        <p:txBody>
          <a:bodyPr wrap="square">
            <a:spAutoFit/>
          </a:bodyPr>
          <a:lstStyle/>
          <a:p>
            <a:r>
              <a:rPr lang="en-US" sz="2400" b="1">
                <a:solidFill>
                  <a:schemeClr val="bg2">
                    <a:lumMod val="50000"/>
                  </a:schemeClr>
                </a:solidFill>
                <a:latin typeface="Monoagneto"/>
              </a:rPr>
              <a:t>Khách hàng</a:t>
            </a:r>
            <a:endParaRPr lang="en-US" sz="2400"/>
          </a:p>
        </p:txBody>
      </p:sp>
    </p:spTree>
    <p:extLst>
      <p:ext uri="{BB962C8B-B14F-4D97-AF65-F5344CB8AC3E}">
        <p14:creationId xmlns:p14="http://schemas.microsoft.com/office/powerpoint/2010/main" val="26573620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0FF5-CF99-64BF-3498-8CA5E5D2BC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019ACA-0500-E815-D5BB-1EB7A87126BB}"/>
              </a:ext>
            </a:extLst>
          </p:cNvPr>
          <p:cNvSpPr txBox="1"/>
          <p:nvPr/>
        </p:nvSpPr>
        <p:spPr>
          <a:xfrm>
            <a:off x="258030" y="943030"/>
            <a:ext cx="6834299" cy="461665"/>
          </a:xfrm>
          <a:prstGeom prst="rect">
            <a:avLst/>
          </a:prstGeom>
          <a:noFill/>
          <a:effectLst/>
        </p:spPr>
        <p:txBody>
          <a:bodyPr wrap="square">
            <a:spAutoFit/>
          </a:bodyPr>
          <a:lstStyle/>
          <a:p>
            <a:pPr algn="just">
              <a:spcAft>
                <a:spcPts val="800"/>
              </a:spcAft>
            </a:pP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2.1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Một</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số</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yêu</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cầu</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chức</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năng</a:t>
            </a:r>
            <a:endParaRPr lang="vi-VN" sz="2400" b="1" i="1" kern="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Date Placeholder 7">
            <a:extLst>
              <a:ext uri="{FF2B5EF4-FFF2-40B4-BE49-F238E27FC236}">
                <a16:creationId xmlns:a16="http://schemas.microsoft.com/office/drawing/2014/main" id="{DA4EEFBE-C563-AF89-0AD7-A8546A607E30}"/>
              </a:ext>
            </a:extLst>
          </p:cNvPr>
          <p:cNvSpPr>
            <a:spLocks noGrp="1"/>
          </p:cNvSpPr>
          <p:nvPr>
            <p:ph type="dt" sz="half" idx="10"/>
          </p:nvPr>
        </p:nvSpPr>
        <p:spPr/>
        <p:txBody>
          <a:bodyPr/>
          <a:lstStyle/>
          <a:p>
            <a:fld id="{6603D34F-E662-4139-80C0-79BC3AD515D4}" type="datetime8">
              <a:rPr lang="en-US" smtClean="0"/>
              <a:t>26/12/2024 10:19 PM</a:t>
            </a:fld>
            <a:endParaRPr lang="en-US"/>
          </a:p>
        </p:txBody>
      </p:sp>
      <p:sp>
        <p:nvSpPr>
          <p:cNvPr id="3" name="TextBox 2">
            <a:extLst>
              <a:ext uri="{FF2B5EF4-FFF2-40B4-BE49-F238E27FC236}">
                <a16:creationId xmlns:a16="http://schemas.microsoft.com/office/drawing/2014/main" id="{5A820ECC-56BD-8C55-C74A-856F956A7C26}"/>
              </a:ext>
            </a:extLst>
          </p:cNvPr>
          <p:cNvSpPr txBox="1"/>
          <p:nvPr/>
        </p:nvSpPr>
        <p:spPr>
          <a:xfrm>
            <a:off x="2853812" y="194616"/>
            <a:ext cx="6026002" cy="1077218"/>
          </a:xfrm>
          <a:prstGeom prst="rect">
            <a:avLst/>
          </a:prstGeom>
          <a:noFill/>
          <a:effectLst/>
        </p:spPr>
        <p:txBody>
          <a:bodyPr wrap="square" rtlCol="0">
            <a:spAutoFit/>
          </a:bodyPr>
          <a:lstStyle/>
          <a:p>
            <a:pPr algn="ctr"/>
            <a:r>
              <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a:p>
            <a:pPr algn="ctr"/>
            <a:endPar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23001849"/>
              </p:ext>
            </p:extLst>
          </p:nvPr>
        </p:nvGraphicFramePr>
        <p:xfrm>
          <a:off x="1908907" y="1388525"/>
          <a:ext cx="9274908" cy="4698925"/>
        </p:xfrm>
        <a:graphic>
          <a:graphicData uri="http://schemas.openxmlformats.org/drawingml/2006/table">
            <a:tbl>
              <a:tblPr firstRow="1" bandRow="1">
                <a:tableStyleId>{93296810-A885-4BE3-A3E7-6D5BEEA58F35}</a:tableStyleId>
              </a:tblPr>
              <a:tblGrid>
                <a:gridCol w="4637454">
                  <a:extLst>
                    <a:ext uri="{9D8B030D-6E8A-4147-A177-3AD203B41FA5}">
                      <a16:colId xmlns:a16="http://schemas.microsoft.com/office/drawing/2014/main" val="1999520717"/>
                    </a:ext>
                  </a:extLst>
                </a:gridCol>
                <a:gridCol w="4637454">
                  <a:extLst>
                    <a:ext uri="{9D8B030D-6E8A-4147-A177-3AD203B41FA5}">
                      <a16:colId xmlns:a16="http://schemas.microsoft.com/office/drawing/2014/main" val="1218133323"/>
                    </a:ext>
                  </a:extLst>
                </a:gridCol>
              </a:tblGrid>
              <a:tr h="484839">
                <a:tc>
                  <a:txBody>
                    <a:bodyPr/>
                    <a:lstStyle/>
                    <a:p>
                      <a:pPr algn="ctr"/>
                      <a:r>
                        <a:rPr lang="en-US" dirty="0" smtClean="0"/>
                        <a:t>ADMIN</a:t>
                      </a:r>
                      <a:endParaRPr lang="en-US" dirty="0"/>
                    </a:p>
                  </a:txBody>
                  <a:tcPr/>
                </a:tc>
                <a:tc>
                  <a:txBody>
                    <a:bodyPr/>
                    <a:lstStyle/>
                    <a:p>
                      <a:pPr algn="ctr"/>
                      <a:r>
                        <a:rPr lang="en-US" dirty="0" smtClean="0"/>
                        <a:t>USER</a:t>
                      </a:r>
                      <a:endParaRPr lang="en-US" dirty="0"/>
                    </a:p>
                  </a:txBody>
                  <a:tcPr/>
                </a:tc>
                <a:extLst>
                  <a:ext uri="{0D108BD9-81ED-4DB2-BD59-A6C34878D82A}">
                    <a16:rowId xmlns:a16="http://schemas.microsoft.com/office/drawing/2014/main" val="291034535"/>
                  </a:ext>
                </a:extLst>
              </a:tr>
              <a:tr h="669028">
                <a:tc>
                  <a:txBody>
                    <a:bodyPr/>
                    <a:lstStyle/>
                    <a:p>
                      <a:r>
                        <a:rPr lang="en-US" i="1" dirty="0" err="1" smtClean="0">
                          <a:effectLst>
                            <a:outerShdw blurRad="38100" dist="38100" dir="2700000" algn="tl">
                              <a:srgbClr val="000000">
                                <a:alpha val="43137"/>
                              </a:srgbClr>
                            </a:outerShdw>
                          </a:effectLst>
                        </a:rPr>
                        <a:t>Quản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lý</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món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ăn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xem</a:t>
                      </a:r>
                      <a:r>
                        <a:rPr lang="en-US" baseline="0" dirty="0" smtClean="0"/>
                        <a:t>, </a:t>
                      </a:r>
                      <a:r>
                        <a:rPr lang="en-US" baseline="0" dirty="0" err="1" smtClean="0"/>
                        <a:t>thêm</a:t>
                      </a:r>
                      <a:r>
                        <a:rPr lang="en-US" baseline="0" dirty="0" smtClean="0"/>
                        <a:t>, </a:t>
                      </a:r>
                      <a:r>
                        <a:rPr lang="en-US" baseline="0" dirty="0" err="1" smtClean="0"/>
                        <a:t>sửa</a:t>
                      </a:r>
                      <a:r>
                        <a:rPr lang="en-US" baseline="0" dirty="0" smtClean="0"/>
                        <a:t>, </a:t>
                      </a:r>
                      <a:r>
                        <a:rPr lang="en-US" baseline="0" dirty="0" err="1" smtClean="0"/>
                        <a:t>xóa</a:t>
                      </a:r>
                      <a:r>
                        <a:rPr lang="en-US" baseline="0" dirty="0" smtClean="0"/>
                        <a:t> </a:t>
                      </a:r>
                      <a:r>
                        <a:rPr lang="en-US" baseline="0" dirty="0" err="1" smtClean="0"/>
                        <a:t>món</a:t>
                      </a:r>
                      <a:r>
                        <a:rPr lang="en-US" baseline="0" dirty="0" smtClean="0"/>
                        <a:t> </a:t>
                      </a:r>
                      <a:r>
                        <a:rPr lang="en-US" baseline="0" dirty="0" err="1" smtClean="0"/>
                        <a:t>ăn</a:t>
                      </a:r>
                      <a:endParaRPr lang="en-US" dirty="0"/>
                    </a:p>
                  </a:txBody>
                  <a:tcPr/>
                </a:tc>
                <a:tc>
                  <a:txBody>
                    <a:bodyPr/>
                    <a:lstStyle/>
                    <a:p>
                      <a:r>
                        <a:rPr lang="en-US" i="1" dirty="0" err="1" smtClean="0">
                          <a:effectLst>
                            <a:outerShdw blurRad="38100" dist="38100" dir="2700000" algn="tl">
                              <a:srgbClr val="000000">
                                <a:alpha val="43137"/>
                              </a:srgbClr>
                            </a:outerShdw>
                          </a:effectLst>
                        </a:rPr>
                        <a:t>Xem</a:t>
                      </a:r>
                      <a:r>
                        <a:rPr lang="en-US" i="1" dirty="0" smtClean="0">
                          <a:effectLst>
                            <a:outerShdw blurRad="38100" dist="38100" dir="2700000" algn="tl">
                              <a:srgbClr val="000000">
                                <a:alpha val="43137"/>
                              </a:srgbClr>
                            </a:outerShdw>
                          </a:effectLst>
                        </a:rPr>
                        <a:t> </a:t>
                      </a:r>
                      <a:r>
                        <a:rPr lang="en-US" i="1" dirty="0" err="1" smtClean="0">
                          <a:effectLst>
                            <a:outerShdw blurRad="38100" dist="38100" dir="2700000" algn="tl">
                              <a:srgbClr val="000000">
                                <a:alpha val="43137"/>
                              </a:srgbClr>
                            </a:outerShdw>
                          </a:effectLst>
                        </a:rPr>
                        <a:t>món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ăn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xem</a:t>
                      </a:r>
                      <a:r>
                        <a:rPr lang="en-US" baseline="0" dirty="0" smtClean="0"/>
                        <a:t> chi </a:t>
                      </a:r>
                      <a:r>
                        <a:rPr lang="en-US" baseline="0" dirty="0" err="1" smtClean="0"/>
                        <a:t>tiết</a:t>
                      </a:r>
                      <a:r>
                        <a:rPr lang="en-US" baseline="0" dirty="0" smtClean="0"/>
                        <a:t> </a:t>
                      </a:r>
                      <a:r>
                        <a:rPr lang="en-US" baseline="0" dirty="0" err="1" smtClean="0"/>
                        <a:t>món</a:t>
                      </a:r>
                      <a:r>
                        <a:rPr lang="en-US" baseline="0" dirty="0" smtClean="0"/>
                        <a:t> </a:t>
                      </a:r>
                      <a:r>
                        <a:rPr lang="en-US" baseline="0" dirty="0" err="1" smtClean="0"/>
                        <a:t>ăn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click </a:t>
                      </a:r>
                      <a:r>
                        <a:rPr lang="en-US" baseline="0" dirty="0" err="1" smtClean="0"/>
                        <a:t>vào</a:t>
                      </a:r>
                      <a:r>
                        <a:rPr lang="en-US" baseline="0" dirty="0" smtClean="0"/>
                        <a:t> </a:t>
                      </a:r>
                      <a:r>
                        <a:rPr lang="en-US" baseline="0" dirty="0" err="1" smtClean="0"/>
                        <a:t>món</a:t>
                      </a:r>
                      <a:r>
                        <a:rPr lang="en-US" baseline="0" dirty="0" smtClean="0"/>
                        <a:t> </a:t>
                      </a:r>
                      <a:r>
                        <a:rPr lang="en-US" baseline="0" dirty="0" err="1" smtClean="0"/>
                        <a:t>bất</a:t>
                      </a:r>
                      <a:r>
                        <a:rPr lang="en-US" baseline="0" dirty="0" smtClean="0"/>
                        <a:t> </a:t>
                      </a:r>
                      <a:r>
                        <a:rPr lang="en-US" baseline="0" dirty="0" err="1" smtClean="0"/>
                        <a:t>kì</a:t>
                      </a:r>
                      <a:endParaRPr lang="en-US" dirty="0"/>
                    </a:p>
                  </a:txBody>
                  <a:tcPr/>
                </a:tc>
                <a:extLst>
                  <a:ext uri="{0D108BD9-81ED-4DB2-BD59-A6C34878D82A}">
                    <a16:rowId xmlns:a16="http://schemas.microsoft.com/office/drawing/2014/main" val="4214628260"/>
                  </a:ext>
                </a:extLst>
              </a:tr>
              <a:tr h="984738">
                <a:tc>
                  <a:txBody>
                    <a:bodyPr/>
                    <a:lstStyle/>
                    <a:p>
                      <a:r>
                        <a:rPr lang="en-US" i="1" dirty="0" err="1" smtClean="0">
                          <a:effectLst>
                            <a:outerShdw blurRad="38100" dist="38100" dir="2700000" algn="tl">
                              <a:srgbClr val="000000">
                                <a:alpha val="43137"/>
                              </a:srgbClr>
                            </a:outerShdw>
                          </a:effectLst>
                        </a:rPr>
                        <a:t>Quản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lý</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tài</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khoản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thêm</a:t>
                      </a:r>
                      <a:r>
                        <a:rPr lang="en-US" baseline="0" dirty="0" smtClean="0"/>
                        <a:t> </a:t>
                      </a:r>
                      <a:r>
                        <a:rPr lang="en-US" baseline="0" dirty="0" err="1" smtClean="0"/>
                        <a:t>tài</a:t>
                      </a:r>
                      <a:r>
                        <a:rPr lang="en-US" baseline="0" dirty="0" smtClean="0"/>
                        <a:t> </a:t>
                      </a:r>
                      <a:r>
                        <a:rPr lang="en-US" baseline="0" dirty="0" err="1" smtClean="0"/>
                        <a:t>khoản</a:t>
                      </a:r>
                      <a:r>
                        <a:rPr lang="en-US" baseline="0" dirty="0" smtClean="0"/>
                        <a:t> admin, </a:t>
                      </a:r>
                      <a:r>
                        <a:rPr lang="en-US" baseline="0" dirty="0" err="1" smtClean="0"/>
                        <a:t>thêm</a:t>
                      </a:r>
                      <a:r>
                        <a:rPr lang="en-US" baseline="0" dirty="0" smtClean="0"/>
                        <a:t> </a:t>
                      </a:r>
                      <a:r>
                        <a:rPr lang="en-US" baseline="0" dirty="0" err="1" smtClean="0"/>
                        <a:t>hoặc</a:t>
                      </a:r>
                      <a:r>
                        <a:rPr lang="en-US" baseline="0" dirty="0" smtClean="0"/>
                        <a:t> </a:t>
                      </a:r>
                      <a:r>
                        <a:rPr lang="en-US" baseline="0" dirty="0" err="1" smtClean="0"/>
                        <a:t>khóa</a:t>
                      </a:r>
                      <a:r>
                        <a:rPr lang="en-US" baseline="0" dirty="0" smtClean="0"/>
                        <a:t> </a:t>
                      </a:r>
                      <a:r>
                        <a:rPr lang="en-US" baseline="0" dirty="0" err="1" smtClean="0"/>
                        <a:t>tài</a:t>
                      </a:r>
                      <a:r>
                        <a:rPr lang="en-US" baseline="0" dirty="0" smtClean="0"/>
                        <a:t> </a:t>
                      </a:r>
                      <a:r>
                        <a:rPr lang="en-US" baseline="0" dirty="0" err="1" smtClean="0"/>
                        <a:t>khoản</a:t>
                      </a:r>
                      <a:r>
                        <a:rPr lang="en-US" baseline="0" dirty="0" smtClean="0"/>
                        <a:t> </a:t>
                      </a:r>
                      <a:r>
                        <a:rPr lang="en-US" baseline="0" dirty="0" err="1" smtClean="0"/>
                        <a:t>người</a:t>
                      </a:r>
                      <a:r>
                        <a:rPr lang="en-US" baseline="0" dirty="0" smtClean="0"/>
                        <a:t> </a:t>
                      </a:r>
                      <a:r>
                        <a:rPr lang="en-US" baseline="0" dirty="0" err="1" smtClean="0"/>
                        <a:t>dùng</a:t>
                      </a:r>
                      <a:endParaRPr lang="en-US" dirty="0"/>
                    </a:p>
                  </a:txBody>
                  <a:tcPr/>
                </a:tc>
                <a:tc>
                  <a:txBody>
                    <a:bodyPr/>
                    <a:lstStyle/>
                    <a:p>
                      <a:r>
                        <a:rPr lang="en-US" i="1" dirty="0" err="1" smtClean="0">
                          <a:effectLst>
                            <a:outerShdw blurRad="38100" dist="38100" dir="2700000" algn="tl">
                              <a:srgbClr val="000000">
                                <a:alpha val="43137"/>
                              </a:srgbClr>
                            </a:outerShdw>
                          </a:effectLst>
                        </a:rPr>
                        <a:t>Tìm</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kiếm</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món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ăn</a:t>
                      </a:r>
                      <a:r>
                        <a:rPr lang="en-US" i="1" baseline="0" dirty="0" smtClean="0">
                          <a:effectLst>
                            <a:outerShdw blurRad="38100" dist="38100" dir="2700000" algn="tl">
                              <a:srgbClr val="000000">
                                <a:alpha val="43137"/>
                              </a:srgbClr>
                            </a:outerShdw>
                          </a:effectLst>
                        </a:rPr>
                        <a:t>:</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khách</a:t>
                      </a:r>
                      <a:r>
                        <a:rPr lang="en-US" baseline="0" dirty="0" smtClean="0"/>
                        <a:t> </a:t>
                      </a:r>
                      <a:r>
                        <a:rPr lang="en-US" baseline="0" dirty="0" err="1" smtClean="0"/>
                        <a:t>hàng</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món</a:t>
                      </a:r>
                      <a:r>
                        <a:rPr lang="en-US" baseline="0" dirty="0" smtClean="0"/>
                        <a:t> </a:t>
                      </a:r>
                      <a:r>
                        <a:rPr lang="en-US" baseline="0" dirty="0" err="1" smtClean="0"/>
                        <a:t>ăn</a:t>
                      </a:r>
                      <a:r>
                        <a:rPr lang="en-US" baseline="0" dirty="0" smtClean="0"/>
                        <a:t> </a:t>
                      </a:r>
                      <a:r>
                        <a:rPr lang="en-US" baseline="0" dirty="0" err="1" smtClean="0"/>
                        <a:t>theo</a:t>
                      </a:r>
                      <a:r>
                        <a:rPr lang="en-US" baseline="0" dirty="0" smtClean="0"/>
                        <a:t> </a:t>
                      </a:r>
                      <a:r>
                        <a:rPr lang="en-US" baseline="0" dirty="0" err="1" smtClean="0"/>
                        <a:t>tên</a:t>
                      </a:r>
                      <a:r>
                        <a:rPr lang="en-US" baseline="0" dirty="0" smtClean="0"/>
                        <a:t>, </a:t>
                      </a:r>
                      <a:r>
                        <a:rPr lang="en-US" baseline="0" dirty="0" err="1" smtClean="0"/>
                        <a:t>giá</a:t>
                      </a:r>
                      <a:r>
                        <a:rPr lang="en-US" baseline="0" dirty="0" smtClean="0"/>
                        <a:t> </a:t>
                      </a:r>
                      <a:r>
                        <a:rPr lang="en-US" baseline="0" dirty="0" err="1" smtClean="0"/>
                        <a:t>cả</a:t>
                      </a:r>
                      <a:r>
                        <a:rPr lang="en-US" baseline="0" dirty="0" smtClean="0"/>
                        <a:t>…</a:t>
                      </a:r>
                      <a:endParaRPr lang="en-US" dirty="0"/>
                    </a:p>
                  </a:txBody>
                  <a:tcPr/>
                </a:tc>
                <a:extLst>
                  <a:ext uri="{0D108BD9-81ED-4DB2-BD59-A6C34878D82A}">
                    <a16:rowId xmlns:a16="http://schemas.microsoft.com/office/drawing/2014/main" val="1382508049"/>
                  </a:ext>
                </a:extLst>
              </a:tr>
              <a:tr h="484839">
                <a:tc>
                  <a:txBody>
                    <a:bodyPr/>
                    <a:lstStyle/>
                    <a:p>
                      <a:r>
                        <a:rPr lang="en-US" i="1" dirty="0" err="1" smtClean="0">
                          <a:effectLst>
                            <a:outerShdw blurRad="38100" dist="38100" dir="2700000" algn="tl">
                              <a:srgbClr val="000000">
                                <a:alpha val="43137"/>
                              </a:srgbClr>
                            </a:outerShdw>
                          </a:effectLst>
                        </a:rPr>
                        <a:t>Quản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lý</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đơn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hàng</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đơn</a:t>
                      </a:r>
                      <a:r>
                        <a:rPr lang="en-US" baseline="0" dirty="0" smtClean="0"/>
                        <a:t> </a:t>
                      </a:r>
                      <a:r>
                        <a:rPr lang="en-US" baseline="0" dirty="0" err="1" smtClean="0"/>
                        <a:t>hàng</a:t>
                      </a:r>
                      <a:r>
                        <a:rPr lang="en-US" baseline="0" dirty="0" smtClean="0"/>
                        <a:t> </a:t>
                      </a:r>
                      <a:r>
                        <a:rPr lang="en-US" baseline="0" dirty="0" err="1" smtClean="0"/>
                        <a:t>và</a:t>
                      </a:r>
                      <a:r>
                        <a:rPr lang="en-US" baseline="0" dirty="0" smtClean="0"/>
                        <a:t> </a:t>
                      </a:r>
                      <a:r>
                        <a:rPr lang="en-US" baseline="0" dirty="0" err="1" smtClean="0"/>
                        <a:t>xóa</a:t>
                      </a:r>
                      <a:r>
                        <a:rPr lang="en-US" baseline="0" dirty="0" smtClean="0"/>
                        <a:t> </a:t>
                      </a:r>
                      <a:r>
                        <a:rPr lang="en-US" baseline="0" dirty="0" err="1" smtClean="0"/>
                        <a:t>đơn</a:t>
                      </a:r>
                      <a:endParaRPr lang="en-US" dirty="0"/>
                    </a:p>
                  </a:txBody>
                  <a:tcPr/>
                </a:tc>
                <a:tc>
                  <a:txBody>
                    <a:bodyPr/>
                    <a:lstStyle/>
                    <a:p>
                      <a:r>
                        <a:rPr lang="en-US" i="1" dirty="0" err="1" smtClean="0">
                          <a:effectLst>
                            <a:outerShdw blurRad="38100" dist="38100" dir="2700000" algn="tl">
                              <a:srgbClr val="000000">
                                <a:alpha val="43137"/>
                              </a:srgbClr>
                            </a:outerShdw>
                          </a:effectLst>
                        </a:rPr>
                        <a:t>Xem</a:t>
                      </a:r>
                      <a:r>
                        <a:rPr lang="en-US" i="1" dirty="0" smtClean="0">
                          <a:effectLst>
                            <a:outerShdw blurRad="38100" dist="38100" dir="2700000" algn="tl">
                              <a:srgbClr val="000000">
                                <a:alpha val="43137"/>
                              </a:srgbClr>
                            </a:outerShdw>
                          </a:effectLst>
                        </a:rPr>
                        <a:t> </a:t>
                      </a:r>
                      <a:r>
                        <a:rPr lang="en-US" i="1" dirty="0" err="1" smtClean="0">
                          <a:effectLst>
                            <a:outerShdw blurRad="38100" dist="38100" dir="2700000" algn="tl">
                              <a:srgbClr val="000000">
                                <a:alpha val="43137"/>
                              </a:srgbClr>
                            </a:outerShdw>
                          </a:effectLst>
                        </a:rPr>
                        <a:t>hàng</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theo</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danh</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mục</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xem</a:t>
                      </a:r>
                      <a:r>
                        <a:rPr lang="en-US" baseline="0" dirty="0" smtClean="0"/>
                        <a:t> </a:t>
                      </a:r>
                      <a:r>
                        <a:rPr lang="en-US" baseline="0" dirty="0" err="1" smtClean="0"/>
                        <a:t>hàng</a:t>
                      </a:r>
                      <a:r>
                        <a:rPr lang="en-US" baseline="0" dirty="0" smtClean="0"/>
                        <a:t> </a:t>
                      </a:r>
                      <a:r>
                        <a:rPr lang="en-US" baseline="0" dirty="0" err="1" smtClean="0"/>
                        <a:t>hóa</a:t>
                      </a:r>
                      <a:r>
                        <a:rPr lang="en-US" baseline="0" dirty="0" smtClean="0"/>
                        <a:t> </a:t>
                      </a:r>
                      <a:r>
                        <a:rPr lang="en-US" baseline="0" dirty="0" err="1" smtClean="0"/>
                        <a:t>theo</a:t>
                      </a:r>
                      <a:r>
                        <a:rPr lang="en-US" baseline="0" dirty="0" smtClean="0"/>
                        <a:t> </a:t>
                      </a:r>
                      <a:r>
                        <a:rPr lang="en-US" baseline="0" dirty="0" err="1" smtClean="0"/>
                        <a:t>danh</a:t>
                      </a:r>
                      <a:r>
                        <a:rPr lang="en-US" baseline="0" dirty="0" smtClean="0"/>
                        <a:t> </a:t>
                      </a:r>
                      <a:r>
                        <a:rPr lang="en-US" baseline="0" dirty="0" err="1" smtClean="0"/>
                        <a:t>mục</a:t>
                      </a:r>
                      <a:endParaRPr lang="en-US" dirty="0"/>
                    </a:p>
                  </a:txBody>
                  <a:tcPr/>
                </a:tc>
                <a:extLst>
                  <a:ext uri="{0D108BD9-81ED-4DB2-BD59-A6C34878D82A}">
                    <a16:rowId xmlns:a16="http://schemas.microsoft.com/office/drawing/2014/main" val="954523585"/>
                  </a:ext>
                </a:extLst>
              </a:tr>
              <a:tr h="484839">
                <a:tc>
                  <a:txBody>
                    <a:bodyPr/>
                    <a:lstStyle/>
                    <a:p>
                      <a:r>
                        <a:rPr lang="en-US" i="1" dirty="0" err="1" smtClean="0">
                          <a:effectLst>
                            <a:outerShdw blurRad="38100" dist="38100" dir="2700000" algn="tl">
                              <a:srgbClr val="000000">
                                <a:alpha val="43137"/>
                              </a:srgbClr>
                            </a:outerShdw>
                          </a:effectLst>
                        </a:rPr>
                        <a:t>Quản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lý</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bài</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viết</a:t>
                      </a:r>
                      <a:r>
                        <a:rPr lang="en-US" baseline="0" dirty="0" smtClean="0"/>
                        <a:t>: Cho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thêm</a:t>
                      </a:r>
                      <a:r>
                        <a:rPr lang="en-US" baseline="0" dirty="0" smtClean="0"/>
                        <a:t>, </a:t>
                      </a:r>
                      <a:r>
                        <a:rPr lang="en-US" baseline="0" dirty="0" err="1" smtClean="0"/>
                        <a:t>sửa</a:t>
                      </a:r>
                      <a:r>
                        <a:rPr lang="en-US" baseline="0" dirty="0" smtClean="0"/>
                        <a:t>, </a:t>
                      </a:r>
                      <a:r>
                        <a:rPr lang="en-US" baseline="0" dirty="0" err="1" smtClean="0"/>
                        <a:t>xóa</a:t>
                      </a:r>
                      <a:r>
                        <a:rPr lang="en-US" baseline="0" dirty="0" smtClean="0"/>
                        <a:t> </a:t>
                      </a:r>
                      <a:r>
                        <a:rPr lang="en-US" baseline="0" dirty="0" err="1" smtClean="0"/>
                        <a:t>bài</a:t>
                      </a:r>
                      <a:r>
                        <a:rPr lang="en-US" baseline="0" dirty="0" smtClean="0"/>
                        <a:t> </a:t>
                      </a:r>
                      <a:r>
                        <a:rPr lang="en-US" baseline="0" dirty="0" err="1" smtClean="0"/>
                        <a:t>viết</a:t>
                      </a:r>
                      <a:r>
                        <a:rPr lang="en-US" baseline="0" dirty="0" smtClean="0"/>
                        <a:t> </a:t>
                      </a:r>
                      <a:r>
                        <a:rPr lang="en-US" baseline="0" dirty="0" err="1" smtClean="0"/>
                        <a:t>đã</a:t>
                      </a:r>
                      <a:r>
                        <a:rPr lang="en-US" baseline="0" dirty="0" smtClean="0"/>
                        <a:t> </a:t>
                      </a:r>
                      <a:r>
                        <a:rPr lang="en-US" baseline="0" dirty="0" err="1" smtClean="0"/>
                        <a:t>đăng</a:t>
                      </a:r>
                      <a:endParaRPr lang="en-US" dirty="0"/>
                    </a:p>
                  </a:txBody>
                  <a:tcPr/>
                </a:tc>
                <a:tc>
                  <a:txBody>
                    <a:bodyPr/>
                    <a:lstStyle/>
                    <a:p>
                      <a:r>
                        <a:rPr lang="en-US" b="0" dirty="0" err="1" smtClean="0">
                          <a:effectLst>
                            <a:outerShdw blurRad="38100" dist="38100" dir="2700000" algn="tl">
                              <a:srgbClr val="000000">
                                <a:alpha val="43137"/>
                              </a:srgbClr>
                            </a:outerShdw>
                          </a:effectLst>
                        </a:rPr>
                        <a:t>Đặt</a:t>
                      </a:r>
                      <a:r>
                        <a:rPr lang="en-US" b="0" baseline="0" dirty="0" smtClean="0">
                          <a:effectLst>
                            <a:outerShdw blurRad="38100" dist="38100" dir="2700000" algn="tl">
                              <a:srgbClr val="000000">
                                <a:alpha val="43137"/>
                              </a:srgbClr>
                            </a:outerShdw>
                          </a:effectLst>
                        </a:rPr>
                        <a:t> </a:t>
                      </a:r>
                      <a:r>
                        <a:rPr lang="en-US" b="0" baseline="0" dirty="0" err="1" smtClean="0">
                          <a:effectLst>
                            <a:outerShdw blurRad="38100" dist="38100" dir="2700000" algn="tl">
                              <a:srgbClr val="000000">
                                <a:alpha val="43137"/>
                              </a:srgbClr>
                            </a:outerShdw>
                          </a:effectLst>
                        </a:rPr>
                        <a:t>hàng</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đặt</a:t>
                      </a:r>
                      <a:r>
                        <a:rPr lang="en-US" baseline="0" dirty="0" smtClean="0"/>
                        <a:t> </a:t>
                      </a:r>
                      <a:r>
                        <a:rPr lang="en-US" baseline="0" dirty="0" err="1" smtClean="0"/>
                        <a:t>mua</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món</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endParaRPr lang="en-US" dirty="0"/>
                    </a:p>
                  </a:txBody>
                  <a:tcPr/>
                </a:tc>
                <a:extLst>
                  <a:ext uri="{0D108BD9-81ED-4DB2-BD59-A6C34878D82A}">
                    <a16:rowId xmlns:a16="http://schemas.microsoft.com/office/drawing/2014/main" val="2783172291"/>
                  </a:ext>
                </a:extLst>
              </a:tr>
              <a:tr h="484839">
                <a:tc>
                  <a:txBody>
                    <a:bodyPr/>
                    <a:lstStyle/>
                    <a:p>
                      <a:r>
                        <a:rPr lang="en-US" i="1" dirty="0" err="1" smtClean="0">
                          <a:effectLst>
                            <a:outerShdw blurRad="38100" dist="38100" dir="2700000" algn="tl">
                              <a:srgbClr val="000000">
                                <a:alpha val="43137"/>
                              </a:srgbClr>
                            </a:outerShdw>
                          </a:effectLst>
                        </a:rPr>
                        <a:t>Quản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lý</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kho</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mã</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giảm</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giá</a:t>
                      </a:r>
                      <a:r>
                        <a:rPr lang="en-US" baseline="0" dirty="0" smtClean="0"/>
                        <a:t>: Cho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thêm</a:t>
                      </a:r>
                      <a:r>
                        <a:rPr lang="en-US" baseline="0" dirty="0" smtClean="0"/>
                        <a:t>, </a:t>
                      </a:r>
                      <a:r>
                        <a:rPr lang="en-US" baseline="0" dirty="0" err="1" smtClean="0"/>
                        <a:t>sửa</a:t>
                      </a:r>
                      <a:r>
                        <a:rPr lang="en-US" baseline="0" dirty="0" smtClean="0"/>
                        <a:t>, </a:t>
                      </a:r>
                      <a:r>
                        <a:rPr lang="en-US" baseline="0" dirty="0" err="1" smtClean="0"/>
                        <a:t>xóa</a:t>
                      </a:r>
                      <a:r>
                        <a:rPr lang="en-US" baseline="0" dirty="0" smtClean="0"/>
                        <a:t> </a:t>
                      </a:r>
                      <a:r>
                        <a:rPr lang="en-US" baseline="0" dirty="0" err="1" smtClean="0"/>
                        <a:t>kho</a:t>
                      </a:r>
                      <a:r>
                        <a:rPr lang="en-US" baseline="0" dirty="0" smtClean="0"/>
                        <a:t> </a:t>
                      </a:r>
                      <a:r>
                        <a:rPr lang="en-US" baseline="0" dirty="0" err="1" smtClean="0"/>
                        <a:t>mã</a:t>
                      </a:r>
                      <a:r>
                        <a:rPr lang="en-US" baseline="0" dirty="0" smtClean="0"/>
                        <a:t> </a:t>
                      </a:r>
                      <a:r>
                        <a:rPr lang="en-US" baseline="0" dirty="0" err="1" smtClean="0"/>
                        <a:t>giảm</a:t>
                      </a:r>
                      <a:r>
                        <a:rPr lang="en-US" baseline="0" dirty="0" smtClean="0"/>
                        <a:t> </a:t>
                      </a:r>
                      <a:r>
                        <a:rPr lang="en-US" baseline="0" dirty="0" err="1" smtClean="0"/>
                        <a:t>giá</a:t>
                      </a:r>
                      <a:endParaRPr lang="en-US" dirty="0"/>
                    </a:p>
                  </a:txBody>
                  <a:tcPr/>
                </a:tc>
                <a:tc>
                  <a:txBody>
                    <a:bodyPr/>
                    <a:lstStyle/>
                    <a:p>
                      <a:r>
                        <a:rPr lang="fr-FR" sz="1800" i="1" kern="1200" dirty="0" err="1" smtClean="0">
                          <a:solidFill>
                            <a:schemeClr val="dk1"/>
                          </a:solidFill>
                          <a:effectLst>
                            <a:outerShdw blurRad="38100" dist="38100" dir="2700000" algn="tl">
                              <a:srgbClr val="000000">
                                <a:alpha val="43137"/>
                              </a:srgbClr>
                            </a:outerShdw>
                          </a:effectLst>
                          <a:latin typeface="+mn-lt"/>
                          <a:ea typeface="+mn-ea"/>
                          <a:cs typeface="+mn-cs"/>
                        </a:rPr>
                        <a:t>Hủy</a:t>
                      </a:r>
                      <a:r>
                        <a:rPr lang="fr-FR" sz="1800" i="1" kern="1200" dirty="0" smtClean="0">
                          <a:solidFill>
                            <a:schemeClr val="dk1"/>
                          </a:solidFill>
                          <a:effectLst>
                            <a:outerShdw blurRad="38100" dist="38100" dir="2700000" algn="tl">
                              <a:srgbClr val="000000">
                                <a:alpha val="43137"/>
                              </a:srgbClr>
                            </a:outerShdw>
                          </a:effectLst>
                          <a:latin typeface="+mn-lt"/>
                          <a:ea typeface="+mn-ea"/>
                          <a:cs typeface="+mn-cs"/>
                        </a:rPr>
                        <a:t> </a:t>
                      </a:r>
                      <a:r>
                        <a:rPr lang="fr-FR" sz="1800" i="1" kern="1200" dirty="0" err="1" smtClean="0">
                          <a:solidFill>
                            <a:schemeClr val="dk1"/>
                          </a:solidFill>
                          <a:effectLst>
                            <a:outerShdw blurRad="38100" dist="38100" dir="2700000" algn="tl">
                              <a:srgbClr val="000000">
                                <a:alpha val="43137"/>
                              </a:srgbClr>
                            </a:outerShdw>
                          </a:effectLst>
                          <a:latin typeface="+mn-lt"/>
                          <a:ea typeface="+mn-ea"/>
                          <a:cs typeface="+mn-cs"/>
                        </a:rPr>
                        <a:t>hàng</a:t>
                      </a:r>
                      <a:r>
                        <a:rPr lang="fr-FR" sz="1800" kern="1200" dirty="0" smtClean="0">
                          <a:solidFill>
                            <a:schemeClr val="dk1"/>
                          </a:solidFill>
                          <a:effectLst/>
                          <a:latin typeface="+mn-lt"/>
                          <a:ea typeface="+mn-ea"/>
                          <a:cs typeface="+mn-cs"/>
                        </a:rPr>
                        <a:t>:</a:t>
                      </a:r>
                      <a:r>
                        <a:rPr lang="fr-FR" sz="1800" kern="1200" baseline="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cho</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phép</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người</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dùng</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có</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thể</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hủy</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đơn</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hàng</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đã</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đặt</a:t>
                      </a:r>
                      <a:endParaRPr lang="en-US" dirty="0"/>
                    </a:p>
                  </a:txBody>
                  <a:tcPr/>
                </a:tc>
                <a:extLst>
                  <a:ext uri="{0D108BD9-81ED-4DB2-BD59-A6C34878D82A}">
                    <a16:rowId xmlns:a16="http://schemas.microsoft.com/office/drawing/2014/main" val="3039197833"/>
                  </a:ext>
                </a:extLst>
              </a:tr>
              <a:tr h="484839">
                <a:tc>
                  <a:txBody>
                    <a:bodyPr/>
                    <a:lstStyle/>
                    <a:p>
                      <a:r>
                        <a:rPr lang="en-US" i="1" dirty="0" err="1" smtClean="0">
                          <a:effectLst>
                            <a:outerShdw blurRad="38100" dist="38100" dir="2700000" algn="tl">
                              <a:srgbClr val="000000">
                                <a:alpha val="43137"/>
                              </a:srgbClr>
                            </a:outerShdw>
                          </a:effectLst>
                        </a:rPr>
                        <a:t>Xem</a:t>
                      </a:r>
                      <a:r>
                        <a:rPr lang="en-US" i="1" dirty="0" smtClean="0">
                          <a:effectLst>
                            <a:outerShdw blurRad="38100" dist="38100" dir="2700000" algn="tl">
                              <a:srgbClr val="000000">
                                <a:alpha val="43137"/>
                              </a:srgbClr>
                            </a:outerShdw>
                          </a:effectLst>
                        </a:rPr>
                        <a:t> </a:t>
                      </a:r>
                      <a:r>
                        <a:rPr lang="en-US" i="1" dirty="0" err="1" smtClean="0">
                          <a:effectLst>
                            <a:outerShdw blurRad="38100" dist="38100" dir="2700000" algn="tl">
                              <a:srgbClr val="000000">
                                <a:alpha val="43137"/>
                              </a:srgbClr>
                            </a:outerShdw>
                          </a:effectLst>
                        </a:rPr>
                        <a:t>thống</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kê</a:t>
                      </a:r>
                      <a:r>
                        <a:rPr lang="en-US" baseline="0" dirty="0" smtClean="0"/>
                        <a:t>: Cho </a:t>
                      </a:r>
                      <a:r>
                        <a:rPr lang="en-US" baseline="0" dirty="0" err="1" smtClean="0"/>
                        <a:t>phép</a:t>
                      </a:r>
                      <a:r>
                        <a:rPr lang="en-US" baseline="0" dirty="0" smtClean="0"/>
                        <a:t> </a:t>
                      </a:r>
                      <a:r>
                        <a:rPr lang="en-US" baseline="0" dirty="0" err="1" smtClean="0"/>
                        <a:t>quản</a:t>
                      </a:r>
                      <a:r>
                        <a:rPr lang="en-US" baseline="0" dirty="0" smtClean="0"/>
                        <a:t> </a:t>
                      </a:r>
                      <a:r>
                        <a:rPr lang="en-US" baseline="0" dirty="0" err="1" smtClean="0"/>
                        <a:t>trị</a:t>
                      </a:r>
                      <a:r>
                        <a:rPr lang="en-US" baseline="0" dirty="0" smtClean="0"/>
                        <a:t> </a:t>
                      </a:r>
                      <a:r>
                        <a:rPr lang="en-US" baseline="0" dirty="0" err="1" smtClean="0"/>
                        <a:t>viên</a:t>
                      </a:r>
                      <a:r>
                        <a:rPr lang="en-US" baseline="0" dirty="0" smtClean="0"/>
                        <a:t> </a:t>
                      </a:r>
                      <a:r>
                        <a:rPr lang="en-US" baseline="0" dirty="0" err="1" smtClean="0"/>
                        <a:t>xem</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a:t>
                      </a:r>
                      <a:r>
                        <a:rPr lang="en-US" baseline="0" dirty="0" err="1" smtClean="0"/>
                        <a:t>doanh</a:t>
                      </a:r>
                      <a:r>
                        <a:rPr lang="en-US" baseline="0" dirty="0" smtClean="0"/>
                        <a:t> </a:t>
                      </a:r>
                      <a:r>
                        <a:rPr lang="en-US" baseline="0" dirty="0" err="1" smtClean="0"/>
                        <a:t>thu</a:t>
                      </a:r>
                      <a:r>
                        <a:rPr lang="en-US" baseline="0" dirty="0" smtClean="0"/>
                        <a:t> </a:t>
                      </a:r>
                      <a:r>
                        <a:rPr lang="en-US" baseline="0" dirty="0" err="1" smtClean="0"/>
                        <a:t>hàng</a:t>
                      </a:r>
                      <a:r>
                        <a:rPr lang="en-US" baseline="0" dirty="0" smtClean="0"/>
                        <a:t> </a:t>
                      </a:r>
                      <a:r>
                        <a:rPr lang="en-US" baseline="0" dirty="0" err="1" smtClean="0"/>
                        <a:t>tháng</a:t>
                      </a:r>
                      <a:endParaRPr lang="en-US" dirty="0"/>
                    </a:p>
                  </a:txBody>
                  <a:tcPr/>
                </a:tc>
                <a:tc>
                  <a:txBody>
                    <a:bodyPr/>
                    <a:lstStyle/>
                    <a:p>
                      <a:r>
                        <a:rPr lang="en-US" i="1" dirty="0" err="1" smtClean="0">
                          <a:effectLst>
                            <a:outerShdw blurRad="38100" dist="38100" dir="2700000" algn="tl">
                              <a:srgbClr val="000000">
                                <a:alpha val="43137"/>
                              </a:srgbClr>
                            </a:outerShdw>
                          </a:effectLst>
                        </a:rPr>
                        <a:t>Đánh</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giá</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sản</a:t>
                      </a:r>
                      <a:r>
                        <a:rPr lang="en-US" i="1" baseline="0" dirty="0" smtClean="0">
                          <a:effectLst>
                            <a:outerShdw blurRad="38100" dist="38100" dir="2700000" algn="tl">
                              <a:srgbClr val="000000">
                                <a:alpha val="43137"/>
                              </a:srgbClr>
                            </a:outerShdw>
                          </a:effectLst>
                        </a:rPr>
                        <a:t> </a:t>
                      </a:r>
                      <a:r>
                        <a:rPr lang="en-US" i="1" baseline="0" dirty="0" err="1" smtClean="0">
                          <a:effectLst>
                            <a:outerShdw blurRad="38100" dist="38100" dir="2700000" algn="tl">
                              <a:srgbClr val="000000">
                                <a:alpha val="43137"/>
                              </a:srgbClr>
                            </a:outerShdw>
                          </a:effectLst>
                        </a:rPr>
                        <a:t>phẩm</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sao</a:t>
                      </a:r>
                      <a:r>
                        <a:rPr lang="en-US" baseline="0" dirty="0" smtClean="0"/>
                        <a:t> </a:t>
                      </a:r>
                      <a:r>
                        <a:rPr lang="en-US" baseline="0" dirty="0" err="1" smtClean="0"/>
                        <a:t>và</a:t>
                      </a:r>
                      <a:r>
                        <a:rPr lang="en-US" baseline="0" dirty="0" smtClean="0"/>
                        <a:t> </a:t>
                      </a:r>
                      <a:r>
                        <a:rPr lang="en-US" baseline="0" dirty="0" err="1" smtClean="0"/>
                        <a:t>bình</a:t>
                      </a:r>
                      <a:r>
                        <a:rPr lang="en-US" baseline="0" dirty="0" smtClean="0"/>
                        <a:t> </a:t>
                      </a:r>
                      <a:r>
                        <a:rPr lang="en-US" baseline="0" dirty="0" err="1" smtClean="0"/>
                        <a:t>luận</a:t>
                      </a:r>
                      <a:r>
                        <a:rPr lang="en-US" baseline="0" dirty="0" smtClean="0"/>
                        <a:t> </a:t>
                      </a:r>
                      <a:r>
                        <a:rPr lang="en-US" baseline="0" dirty="0" err="1" smtClean="0"/>
                        <a:t>sản</a:t>
                      </a:r>
                      <a:r>
                        <a:rPr lang="en-US" baseline="0" dirty="0" smtClean="0"/>
                        <a:t> </a:t>
                      </a:r>
                      <a:r>
                        <a:rPr lang="en-US" baseline="0" dirty="0" err="1" smtClean="0"/>
                        <a:t>phẩm</a:t>
                      </a:r>
                      <a:endParaRPr lang="en-US" dirty="0"/>
                    </a:p>
                  </a:txBody>
                  <a:tcPr/>
                </a:tc>
                <a:extLst>
                  <a:ext uri="{0D108BD9-81ED-4DB2-BD59-A6C34878D82A}">
                    <a16:rowId xmlns:a16="http://schemas.microsoft.com/office/drawing/2014/main" val="1412811573"/>
                  </a:ext>
                </a:extLst>
              </a:tr>
            </a:tbl>
          </a:graphicData>
        </a:graphic>
      </p:graphicFrame>
    </p:spTree>
    <p:extLst>
      <p:ext uri="{BB962C8B-B14F-4D97-AF65-F5344CB8AC3E}">
        <p14:creationId xmlns:p14="http://schemas.microsoft.com/office/powerpoint/2010/main" val="4289343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8BF5E-22C2-92C7-1922-84E7EEE8ABAA}"/>
              </a:ext>
            </a:extLst>
          </p:cNvPr>
          <p:cNvSpPr txBox="1"/>
          <p:nvPr/>
        </p:nvSpPr>
        <p:spPr>
          <a:xfrm>
            <a:off x="0" y="68815"/>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2.2 Use Case tổng quát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4660617" y="0"/>
            <a:ext cx="4939997" cy="4577374"/>
          </a:xfrm>
          <a:prstGeom prst="rect">
            <a:avLst/>
          </a:prstGeom>
        </p:spPr>
      </p:pic>
      <p:pic>
        <p:nvPicPr>
          <p:cNvPr id="5" name="Picture 4"/>
          <p:cNvPicPr>
            <a:picLocks noChangeAspect="1"/>
          </p:cNvPicPr>
          <p:nvPr/>
        </p:nvPicPr>
        <p:blipFill>
          <a:blip r:embed="rId3"/>
          <a:stretch>
            <a:fillRect/>
          </a:stretch>
        </p:blipFill>
        <p:spPr>
          <a:xfrm>
            <a:off x="4841975" y="4604926"/>
            <a:ext cx="4758639" cy="2213596"/>
          </a:xfrm>
          <a:prstGeom prst="rect">
            <a:avLst/>
          </a:prstGeom>
        </p:spPr>
      </p:pic>
    </p:spTree>
    <p:extLst>
      <p:ext uri="{BB962C8B-B14F-4D97-AF65-F5344CB8AC3E}">
        <p14:creationId xmlns:p14="http://schemas.microsoft.com/office/powerpoint/2010/main" val="38406434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8BF5E-22C2-92C7-1922-84E7EEE8ABAA}"/>
              </a:ext>
            </a:extLst>
          </p:cNvPr>
          <p:cNvSpPr txBox="1"/>
          <p:nvPr/>
        </p:nvSpPr>
        <p:spPr>
          <a:xfrm>
            <a:off x="0" y="68815"/>
            <a:ext cx="6834299" cy="461665"/>
          </a:xfrm>
          <a:prstGeom prst="rect">
            <a:avLst/>
          </a:prstGeom>
          <a:noFill/>
          <a:effectLst/>
        </p:spPr>
        <p:txBody>
          <a:bodyPr wrap="square">
            <a:spAutoFit/>
          </a:bodyPr>
          <a:lstStyle/>
          <a:p>
            <a:pPr algn="just">
              <a:spcAft>
                <a:spcPts val="800"/>
              </a:spcAft>
            </a:pP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2.3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Biểu</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đồ</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trình</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tự</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của</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usecase</a:t>
            </a:r>
            <a:endParaRPr lang="vi-VN" sz="2400" b="1" i="1" kern="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76964687"/>
              </p:ext>
            </p:extLst>
          </p:nvPr>
        </p:nvGraphicFramePr>
        <p:xfrm>
          <a:off x="17585" y="719666"/>
          <a:ext cx="12174415" cy="6138334"/>
        </p:xfrm>
        <a:graphic>
          <a:graphicData uri="http://schemas.openxmlformats.org/drawingml/2006/table">
            <a:tbl>
              <a:tblPr firstRow="1" bandRow="1">
                <a:tableStyleId>{5C22544A-7EE6-4342-B048-85BDC9FD1C3A}</a:tableStyleId>
              </a:tblPr>
              <a:tblGrid>
                <a:gridCol w="5908430">
                  <a:extLst>
                    <a:ext uri="{9D8B030D-6E8A-4147-A177-3AD203B41FA5}">
                      <a16:colId xmlns:a16="http://schemas.microsoft.com/office/drawing/2014/main" val="2158682830"/>
                    </a:ext>
                  </a:extLst>
                </a:gridCol>
                <a:gridCol w="6265985">
                  <a:extLst>
                    <a:ext uri="{9D8B030D-6E8A-4147-A177-3AD203B41FA5}">
                      <a16:colId xmlns:a16="http://schemas.microsoft.com/office/drawing/2014/main" val="2858064606"/>
                    </a:ext>
                  </a:extLst>
                </a:gridCol>
              </a:tblGrid>
              <a:tr h="485608">
                <a:tc>
                  <a:txBody>
                    <a:bodyPr/>
                    <a:lstStyle/>
                    <a:p>
                      <a:pPr algn="ctr"/>
                      <a:r>
                        <a:rPr lang="en-US" dirty="0" smtClean="0"/>
                        <a:t>BIỂU</a:t>
                      </a:r>
                      <a:r>
                        <a:rPr lang="en-US" baseline="0" dirty="0" smtClean="0"/>
                        <a:t> ĐỒ TRÌNH TỰ USECASE ĐĂNG NHẬP</a:t>
                      </a:r>
                      <a:endParaRPr lang="en-US" dirty="0"/>
                    </a:p>
                  </a:txBody>
                  <a:tcPr/>
                </a:tc>
                <a:tc>
                  <a:txBody>
                    <a:bodyPr/>
                    <a:lstStyle/>
                    <a:p>
                      <a:pPr algn="ctr"/>
                      <a:r>
                        <a:rPr lang="en-US" dirty="0" smtClean="0"/>
                        <a:t>BIỂU</a:t>
                      </a:r>
                      <a:r>
                        <a:rPr lang="en-US" baseline="0" dirty="0" smtClean="0"/>
                        <a:t> ĐỒ TRÌNH TỰ USECASE THÊM MÓN ĂN</a:t>
                      </a:r>
                      <a:endParaRPr lang="en-US" dirty="0"/>
                    </a:p>
                  </a:txBody>
                  <a:tcPr/>
                </a:tc>
                <a:extLst>
                  <a:ext uri="{0D108BD9-81ED-4DB2-BD59-A6C34878D82A}">
                    <a16:rowId xmlns:a16="http://schemas.microsoft.com/office/drawing/2014/main" val="2882754625"/>
                  </a:ext>
                </a:extLst>
              </a:tr>
              <a:tr h="565272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11033485"/>
                  </a:ext>
                </a:extLst>
              </a:tr>
            </a:tbl>
          </a:graphicData>
        </a:graphic>
      </p:graphicFrame>
      <p:pic>
        <p:nvPicPr>
          <p:cNvPr id="8" name="Picture 7"/>
          <p:cNvPicPr/>
          <p:nvPr/>
        </p:nvPicPr>
        <p:blipFill>
          <a:blip r:embed="rId2"/>
          <a:stretch>
            <a:fillRect/>
          </a:stretch>
        </p:blipFill>
        <p:spPr>
          <a:xfrm>
            <a:off x="0" y="1709564"/>
            <a:ext cx="5908797" cy="4561109"/>
          </a:xfrm>
          <a:prstGeom prst="rect">
            <a:avLst/>
          </a:prstGeom>
        </p:spPr>
      </p:pic>
      <p:pic>
        <p:nvPicPr>
          <p:cNvPr id="6" name="Picture 5"/>
          <p:cNvPicPr/>
          <p:nvPr/>
        </p:nvPicPr>
        <p:blipFill>
          <a:blip r:embed="rId3"/>
          <a:stretch>
            <a:fillRect/>
          </a:stretch>
        </p:blipFill>
        <p:spPr>
          <a:xfrm>
            <a:off x="5908798" y="1709564"/>
            <a:ext cx="5762625" cy="4561107"/>
          </a:xfrm>
          <a:prstGeom prst="rect">
            <a:avLst/>
          </a:prstGeom>
        </p:spPr>
      </p:pic>
    </p:spTree>
    <p:extLst>
      <p:ext uri="{BB962C8B-B14F-4D97-AF65-F5344CB8AC3E}">
        <p14:creationId xmlns:p14="http://schemas.microsoft.com/office/powerpoint/2010/main" val="12521200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8BF5E-22C2-92C7-1922-84E7EEE8ABAA}"/>
              </a:ext>
            </a:extLst>
          </p:cNvPr>
          <p:cNvSpPr txBox="1"/>
          <p:nvPr/>
        </p:nvSpPr>
        <p:spPr>
          <a:xfrm>
            <a:off x="0" y="68815"/>
            <a:ext cx="6834299" cy="461665"/>
          </a:xfrm>
          <a:prstGeom prst="rect">
            <a:avLst/>
          </a:prstGeom>
          <a:noFill/>
          <a:effectLst/>
        </p:spPr>
        <p:txBody>
          <a:bodyPr wrap="square">
            <a:spAutoFit/>
          </a:bodyPr>
          <a:lstStyle/>
          <a:p>
            <a:pPr algn="just">
              <a:spcAft>
                <a:spcPts val="800"/>
              </a:spcAft>
            </a:pP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2.3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Biểu</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đồ</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trình</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tự</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của</a:t>
            </a:r>
            <a:r>
              <a:rPr lang="en-US" sz="2400" b="1" i="1" kern="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i="1" kern="100" dirty="0" err="1"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usecase</a:t>
            </a:r>
            <a:endParaRPr lang="vi-VN" sz="2400" b="1" i="1" kern="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30571190"/>
              </p:ext>
            </p:extLst>
          </p:nvPr>
        </p:nvGraphicFramePr>
        <p:xfrm>
          <a:off x="17585" y="719666"/>
          <a:ext cx="12174415" cy="6138334"/>
        </p:xfrm>
        <a:graphic>
          <a:graphicData uri="http://schemas.openxmlformats.org/drawingml/2006/table">
            <a:tbl>
              <a:tblPr firstRow="1" bandRow="1">
                <a:tableStyleId>{5C22544A-7EE6-4342-B048-85BDC9FD1C3A}</a:tableStyleId>
              </a:tblPr>
              <a:tblGrid>
                <a:gridCol w="5908430">
                  <a:extLst>
                    <a:ext uri="{9D8B030D-6E8A-4147-A177-3AD203B41FA5}">
                      <a16:colId xmlns:a16="http://schemas.microsoft.com/office/drawing/2014/main" val="2158682830"/>
                    </a:ext>
                  </a:extLst>
                </a:gridCol>
                <a:gridCol w="6265985">
                  <a:extLst>
                    <a:ext uri="{9D8B030D-6E8A-4147-A177-3AD203B41FA5}">
                      <a16:colId xmlns:a16="http://schemas.microsoft.com/office/drawing/2014/main" val="2858064606"/>
                    </a:ext>
                  </a:extLst>
                </a:gridCol>
              </a:tblGrid>
              <a:tr h="485608">
                <a:tc>
                  <a:txBody>
                    <a:bodyPr/>
                    <a:lstStyle/>
                    <a:p>
                      <a:pPr algn="ctr"/>
                      <a:r>
                        <a:rPr lang="en-US" dirty="0" smtClean="0"/>
                        <a:t>BIỂU</a:t>
                      </a:r>
                      <a:r>
                        <a:rPr lang="en-US" baseline="0" dirty="0" smtClean="0"/>
                        <a:t> ĐỒ TRÌNH TỰ USECASE XEM ĐƠN HÀNG</a:t>
                      </a:r>
                      <a:endParaRPr lang="en-US" dirty="0"/>
                    </a:p>
                  </a:txBody>
                  <a:tcPr/>
                </a:tc>
                <a:tc>
                  <a:txBody>
                    <a:bodyPr/>
                    <a:lstStyle/>
                    <a:p>
                      <a:pPr algn="ctr"/>
                      <a:r>
                        <a:rPr lang="en-US" dirty="0" smtClean="0"/>
                        <a:t>BIỂU</a:t>
                      </a:r>
                      <a:r>
                        <a:rPr lang="en-US" baseline="0" dirty="0" smtClean="0"/>
                        <a:t> ĐỒ TRÌNH TỰ USECASE SỬA ĐƠN HÀNG</a:t>
                      </a:r>
                      <a:endParaRPr lang="en-US" dirty="0"/>
                    </a:p>
                  </a:txBody>
                  <a:tcPr/>
                </a:tc>
                <a:extLst>
                  <a:ext uri="{0D108BD9-81ED-4DB2-BD59-A6C34878D82A}">
                    <a16:rowId xmlns:a16="http://schemas.microsoft.com/office/drawing/2014/main" val="2882754625"/>
                  </a:ext>
                </a:extLst>
              </a:tr>
              <a:tr h="565272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11033485"/>
                  </a:ext>
                </a:extLst>
              </a:tr>
            </a:tbl>
          </a:graphicData>
        </a:graphic>
      </p:graphicFrame>
      <p:pic>
        <p:nvPicPr>
          <p:cNvPr id="7" name="Picture 6"/>
          <p:cNvPicPr/>
          <p:nvPr/>
        </p:nvPicPr>
        <p:blipFill>
          <a:blip r:embed="rId2"/>
          <a:stretch>
            <a:fillRect/>
          </a:stretch>
        </p:blipFill>
        <p:spPr>
          <a:xfrm>
            <a:off x="17585" y="1563624"/>
            <a:ext cx="5852864" cy="5294376"/>
          </a:xfrm>
          <a:prstGeom prst="rect">
            <a:avLst/>
          </a:prstGeom>
        </p:spPr>
      </p:pic>
      <p:pic>
        <p:nvPicPr>
          <p:cNvPr id="9" name="Picture 8"/>
          <p:cNvPicPr/>
          <p:nvPr/>
        </p:nvPicPr>
        <p:blipFill>
          <a:blip r:embed="rId3"/>
          <a:stretch>
            <a:fillRect/>
          </a:stretch>
        </p:blipFill>
        <p:spPr>
          <a:xfrm>
            <a:off x="6053328" y="1563624"/>
            <a:ext cx="5907024" cy="5294376"/>
          </a:xfrm>
          <a:prstGeom prst="rect">
            <a:avLst/>
          </a:prstGeom>
        </p:spPr>
      </p:pic>
    </p:spTree>
    <p:extLst>
      <p:ext uri="{BB962C8B-B14F-4D97-AF65-F5344CB8AC3E}">
        <p14:creationId xmlns:p14="http://schemas.microsoft.com/office/powerpoint/2010/main" val="10112554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6FAF0-0CD3-2DE3-0022-2273F03855B5}"/>
              </a:ext>
            </a:extLst>
          </p:cNvPr>
          <p:cNvSpPr>
            <a:spLocks noGrp="1"/>
          </p:cNvSpPr>
          <p:nvPr>
            <p:ph type="dt" sz="half" idx="10"/>
          </p:nvPr>
        </p:nvSpPr>
        <p:spPr/>
        <p:txBody>
          <a:bodyPr/>
          <a:lstStyle/>
          <a:p>
            <a:fld id="{50652751-4F74-461D-94E6-30352F0D1620}" type="datetime8">
              <a:rPr lang="en-US" smtClean="0"/>
              <a:t>26/12/2024 10:19 PM</a:t>
            </a:fld>
            <a:endParaRPr lang="en-US"/>
          </a:p>
        </p:txBody>
      </p:sp>
      <p:sp>
        <p:nvSpPr>
          <p:cNvPr id="3" name="TextBox 2">
            <a:extLst>
              <a:ext uri="{FF2B5EF4-FFF2-40B4-BE49-F238E27FC236}">
                <a16:creationId xmlns:a16="http://schemas.microsoft.com/office/drawing/2014/main" id="{04B19840-74CA-146D-A234-82BCEB392160}"/>
              </a:ext>
            </a:extLst>
          </p:cNvPr>
          <p:cNvSpPr txBox="1"/>
          <p:nvPr/>
        </p:nvSpPr>
        <p:spPr>
          <a:xfrm>
            <a:off x="341158" y="373014"/>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2.3 Sơ đồ thực thể liên kết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6CA9DC8-B647-E1F9-8A1E-CC16A31502AD}"/>
              </a:ext>
            </a:extLst>
          </p:cNvPr>
          <p:cNvSpPr txBox="1"/>
          <p:nvPr/>
        </p:nvSpPr>
        <p:spPr>
          <a:xfrm>
            <a:off x="3295186" y="-4355223"/>
            <a:ext cx="6099716" cy="369332"/>
          </a:xfrm>
          <a:prstGeom prst="rect">
            <a:avLst/>
          </a:prstGeom>
          <a:noFill/>
        </p:spPr>
        <p:txBody>
          <a:bodyPr wrap="square">
            <a:spAutoFit/>
          </a:bodyPr>
          <a:lstStyle/>
          <a:p>
            <a:r>
              <a:rPr lang="en-US" sz="1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DEMO </a:t>
            </a:r>
            <a:endParaRPr lang="en-US"/>
          </a:p>
        </p:txBody>
      </p:sp>
      <p:sp>
        <p:nvSpPr>
          <p:cNvPr id="8" name="TextBox 7">
            <a:extLst>
              <a:ext uri="{FF2B5EF4-FFF2-40B4-BE49-F238E27FC236}">
                <a16:creationId xmlns:a16="http://schemas.microsoft.com/office/drawing/2014/main" id="{ED127917-BA12-0A9B-5D90-8B76D0725336}"/>
              </a:ext>
            </a:extLst>
          </p:cNvPr>
          <p:cNvSpPr txBox="1"/>
          <p:nvPr/>
        </p:nvSpPr>
        <p:spPr>
          <a:xfrm>
            <a:off x="17167303" y="3818621"/>
            <a:ext cx="6099716" cy="369332"/>
          </a:xfrm>
          <a:prstGeom prst="rect">
            <a:avLst/>
          </a:prstGeom>
          <a:noFill/>
        </p:spPr>
        <p:txBody>
          <a:bodyPr wrap="square">
            <a:spAutoFit/>
          </a:bodyPr>
          <a:lstStyle/>
          <a:p>
            <a:r>
              <a:rPr lang="en-US" sz="1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KIỂM THỬ</a:t>
            </a:r>
            <a:endParaRPr lang="en-US"/>
          </a:p>
        </p:txBody>
      </p:sp>
      <p:pic>
        <p:nvPicPr>
          <p:cNvPr id="9" name="Image 23"/>
          <p:cNvPicPr/>
          <p:nvPr/>
        </p:nvPicPr>
        <p:blipFill>
          <a:blip r:embed="rId2" cstate="print"/>
          <a:stretch>
            <a:fillRect/>
          </a:stretch>
        </p:blipFill>
        <p:spPr>
          <a:xfrm>
            <a:off x="1019908" y="982980"/>
            <a:ext cx="10418883" cy="5308092"/>
          </a:xfrm>
          <a:prstGeom prst="rect">
            <a:avLst/>
          </a:prstGeom>
        </p:spPr>
      </p:pic>
    </p:spTree>
    <p:extLst>
      <p:ext uri="{BB962C8B-B14F-4D97-AF65-F5344CB8AC3E}">
        <p14:creationId xmlns:p14="http://schemas.microsoft.com/office/powerpoint/2010/main" val="162215638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5FD84-34A1-B1D0-3EDD-66E0525F82CB}"/>
              </a:ext>
            </a:extLst>
          </p:cNvPr>
          <p:cNvSpPr>
            <a:spLocks noGrp="1"/>
          </p:cNvSpPr>
          <p:nvPr>
            <p:ph type="dt" sz="half" idx="10"/>
          </p:nvPr>
        </p:nvSpPr>
        <p:spPr>
          <a:xfrm>
            <a:off x="163043" y="6246710"/>
            <a:ext cx="2743200" cy="365125"/>
          </a:xfrm>
        </p:spPr>
        <p:txBody>
          <a:bodyPr/>
          <a:lstStyle/>
          <a:p>
            <a:fld id="{EEEFB7AF-1759-4B37-8443-D913712EF154}" type="datetime8">
              <a:rPr lang="en-US" smtClean="0"/>
              <a:t>26/12/2024 10:19 PM</a:t>
            </a:fld>
            <a:endParaRPr lang="en-US"/>
          </a:p>
        </p:txBody>
      </p:sp>
      <p:grpSp>
        <p:nvGrpSpPr>
          <p:cNvPr id="4" name="Group 3">
            <a:extLst>
              <a:ext uri="{FF2B5EF4-FFF2-40B4-BE49-F238E27FC236}">
                <a16:creationId xmlns:a16="http://schemas.microsoft.com/office/drawing/2014/main" id="{A990DA26-D2E4-BFFD-18D7-5A81434D7DA8}"/>
              </a:ext>
            </a:extLst>
          </p:cNvPr>
          <p:cNvGrpSpPr/>
          <p:nvPr/>
        </p:nvGrpSpPr>
        <p:grpSpPr>
          <a:xfrm>
            <a:off x="7067370" y="831760"/>
            <a:ext cx="4404256" cy="4890622"/>
            <a:chOff x="6991496" y="808386"/>
            <a:chExt cx="4306219" cy="4602409"/>
          </a:xfrm>
          <a:solidFill>
            <a:schemeClr val="accent1"/>
          </a:solidFill>
        </p:grpSpPr>
        <p:sp>
          <p:nvSpPr>
            <p:cNvPr id="5" name="Isosceles Triangle 1">
              <a:extLst>
                <a:ext uri="{FF2B5EF4-FFF2-40B4-BE49-F238E27FC236}">
                  <a16:creationId xmlns:a16="http://schemas.microsoft.com/office/drawing/2014/main" id="{A94499EF-CE2E-43A2-BD6B-0A520627BECD}"/>
                </a:ext>
              </a:extLst>
            </p:cNvPr>
            <p:cNvSpPr/>
            <p:nvPr/>
          </p:nvSpPr>
          <p:spPr>
            <a:xfrm rot="6575023" flipV="1">
              <a:off x="6910518" y="1023599"/>
              <a:ext cx="4602409" cy="4171984"/>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07D6A96-37E2-7A26-0ABA-270799BA465B}"/>
                </a:ext>
              </a:extLst>
            </p:cNvPr>
            <p:cNvCxnSpPr>
              <a:cxnSpLocks/>
            </p:cNvCxnSpPr>
            <p:nvPr/>
          </p:nvCxnSpPr>
          <p:spPr>
            <a:xfrm>
              <a:off x="9425048" y="1379717"/>
              <a:ext cx="415532" cy="667728"/>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5AFCC9-FF86-CEF8-2482-1E848E05FD77}"/>
                </a:ext>
              </a:extLst>
            </p:cNvPr>
            <p:cNvCxnSpPr>
              <a:cxnSpLocks/>
            </p:cNvCxnSpPr>
            <p:nvPr/>
          </p:nvCxnSpPr>
          <p:spPr>
            <a:xfrm>
              <a:off x="8001000" y="1996440"/>
              <a:ext cx="737824" cy="506637"/>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5EDED7-C4E2-7DAD-0F8E-6BC5B3467163}"/>
                </a:ext>
              </a:extLst>
            </p:cNvPr>
            <p:cNvCxnSpPr>
              <a:cxnSpLocks/>
            </p:cNvCxnSpPr>
            <p:nvPr/>
          </p:nvCxnSpPr>
          <p:spPr>
            <a:xfrm>
              <a:off x="6991496" y="3356286"/>
              <a:ext cx="1080000" cy="0"/>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Isosceles Triangle 1">
            <a:extLst>
              <a:ext uri="{FF2B5EF4-FFF2-40B4-BE49-F238E27FC236}">
                <a16:creationId xmlns:a16="http://schemas.microsoft.com/office/drawing/2014/main" id="{D13F0125-1E64-39A1-5C90-86CF5978B5C1}"/>
              </a:ext>
            </a:extLst>
          </p:cNvPr>
          <p:cNvSpPr/>
          <p:nvPr/>
        </p:nvSpPr>
        <p:spPr>
          <a:xfrm rot="6575023" flipV="1">
            <a:off x="7816420" y="1758283"/>
            <a:ext cx="3644213" cy="3303400"/>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
            <a:extLst>
              <a:ext uri="{FF2B5EF4-FFF2-40B4-BE49-F238E27FC236}">
                <a16:creationId xmlns:a16="http://schemas.microsoft.com/office/drawing/2014/main" id="{3E4F0A36-36C7-6346-724D-033BAE8B9BD1}"/>
              </a:ext>
            </a:extLst>
          </p:cNvPr>
          <p:cNvSpPr/>
          <p:nvPr/>
        </p:nvSpPr>
        <p:spPr>
          <a:xfrm rot="6575023" flipV="1">
            <a:off x="8019484" y="1929383"/>
            <a:ext cx="3348454" cy="3035302"/>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D495F9-F995-6C3E-8174-AF2BAFEC9846}"/>
              </a:ext>
            </a:extLst>
          </p:cNvPr>
          <p:cNvSpPr txBox="1"/>
          <p:nvPr/>
        </p:nvSpPr>
        <p:spPr>
          <a:xfrm>
            <a:off x="4728330" y="736432"/>
            <a:ext cx="5752728" cy="400110"/>
          </a:xfrm>
          <a:prstGeom prst="rect">
            <a:avLst/>
          </a:prstGeom>
          <a:noFill/>
        </p:spPr>
        <p:txBody>
          <a:bodyPr wrap="square">
            <a:spAutoFit/>
          </a:bodyPr>
          <a:lstStyle/>
          <a:p>
            <a:r>
              <a:rPr lang="en-US" sz="2000" dirty="0" err="1" smtClean="0">
                <a:solidFill>
                  <a:schemeClr val="bg2">
                    <a:lumMod val="25000"/>
                  </a:schemeClr>
                </a:solidFill>
                <a:cs typeface="Arial" panose="020B0604020202020204" pitchFamily="34" charset="0"/>
              </a:rPr>
              <a:t>Xây</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dựng</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cơ</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sở</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phân</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tích</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nghiệp</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vụ</a:t>
            </a:r>
            <a:r>
              <a:rPr lang="en-US" sz="2000" dirty="0" smtClean="0">
                <a:solidFill>
                  <a:schemeClr val="bg2">
                    <a:lumMod val="25000"/>
                  </a:schemeClr>
                </a:solidFill>
                <a:cs typeface="Arial" panose="020B0604020202020204" pitchFamily="34" charset="0"/>
              </a:rPr>
              <a:t>: </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94A9652-74E5-AC03-88F2-25424D0B7EDF}"/>
              </a:ext>
            </a:extLst>
          </p:cNvPr>
          <p:cNvSpPr txBox="1"/>
          <p:nvPr/>
        </p:nvSpPr>
        <p:spPr>
          <a:xfrm>
            <a:off x="2462032" y="1773087"/>
            <a:ext cx="5719156" cy="400110"/>
          </a:xfrm>
          <a:prstGeom prst="rect">
            <a:avLst/>
          </a:prstGeom>
          <a:noFill/>
        </p:spPr>
        <p:txBody>
          <a:bodyPr wrap="square">
            <a:spAutoFit/>
          </a:bodyPr>
          <a:lstStyle/>
          <a:p>
            <a:r>
              <a:rPr lang="en-US" sz="2000" dirty="0" err="1" smtClean="0">
                <a:solidFill>
                  <a:schemeClr val="bg2">
                    <a:lumMod val="25000"/>
                  </a:schemeClr>
                </a:solidFill>
                <a:latin typeface="Arial" panose="020B0604020202020204" pitchFamily="34" charset="0"/>
                <a:cs typeface="Arial" panose="020B0604020202020204" pitchFamily="34" charset="0"/>
              </a:rPr>
              <a:t>Thiết</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kế</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được</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usecase</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và</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biểu</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đồ</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tuần</a:t>
            </a:r>
            <a:r>
              <a:rPr lang="en-US" sz="2000" dirty="0" smtClean="0">
                <a:solidFill>
                  <a:schemeClr val="bg2">
                    <a:lumMod val="25000"/>
                  </a:schemeClr>
                </a:solidFill>
                <a:latin typeface="Arial" panose="020B0604020202020204" pitchFamily="34" charset="0"/>
                <a:cs typeface="Arial" panose="020B0604020202020204" pitchFamily="34" charset="0"/>
              </a:rPr>
              <a:t> </a:t>
            </a:r>
            <a:r>
              <a:rPr lang="en-US" sz="2000" dirty="0" err="1" smtClean="0">
                <a:solidFill>
                  <a:schemeClr val="bg2">
                    <a:lumMod val="25000"/>
                  </a:schemeClr>
                </a:solidFill>
                <a:latin typeface="Arial" panose="020B0604020202020204" pitchFamily="34" charset="0"/>
                <a:cs typeface="Arial" panose="020B0604020202020204" pitchFamily="34" charset="0"/>
              </a:rPr>
              <a:t>tự</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4392FB-61DB-A300-A7F7-2E9B24AA8A00}"/>
              </a:ext>
            </a:extLst>
          </p:cNvPr>
          <p:cNvSpPr txBox="1"/>
          <p:nvPr/>
        </p:nvSpPr>
        <p:spPr>
          <a:xfrm>
            <a:off x="1442144" y="3033715"/>
            <a:ext cx="5678822" cy="707886"/>
          </a:xfrm>
          <a:prstGeom prst="rect">
            <a:avLst/>
          </a:prstGeom>
          <a:noFill/>
        </p:spPr>
        <p:txBody>
          <a:bodyPr wrap="square">
            <a:spAutoFit/>
          </a:bodyPr>
          <a:lstStyle/>
          <a:p>
            <a:r>
              <a:rPr lang="en-US" sz="2000" dirty="0" err="1" smtClean="0">
                <a:solidFill>
                  <a:schemeClr val="bg2">
                    <a:lumMod val="25000"/>
                  </a:schemeClr>
                </a:solidFill>
                <a:cs typeface="Arial" panose="020B0604020202020204" pitchFamily="34" charset="0"/>
              </a:rPr>
              <a:t>Thiết</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kế</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được</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cơ</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sở</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dữ</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liệu</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để</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chuẩn</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bị</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cho</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triển</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khai</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thực</a:t>
            </a:r>
            <a:r>
              <a:rPr lang="en-US" sz="2000" dirty="0" smtClean="0">
                <a:solidFill>
                  <a:schemeClr val="bg2">
                    <a:lumMod val="25000"/>
                  </a:schemeClr>
                </a:solidFill>
                <a:cs typeface="Arial" panose="020B0604020202020204" pitchFamily="34" charset="0"/>
              </a:rPr>
              <a:t> </a:t>
            </a:r>
            <a:r>
              <a:rPr lang="en-US" sz="2000" dirty="0" err="1" smtClean="0">
                <a:solidFill>
                  <a:schemeClr val="bg2">
                    <a:lumMod val="25000"/>
                  </a:schemeClr>
                </a:solidFill>
                <a:cs typeface="Arial" panose="020B0604020202020204" pitchFamily="34" charset="0"/>
              </a:rPr>
              <a:t>tế</a:t>
            </a:r>
            <a:endParaRPr lang="en-US" sz="2000" dirty="0">
              <a:solidFill>
                <a:schemeClr val="bg2">
                  <a:lumMod val="25000"/>
                </a:schemeClr>
              </a:solidFill>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E419FA4E-58AB-71EC-A1AA-8919AB752B67}"/>
              </a:ext>
            </a:extLst>
          </p:cNvPr>
          <p:cNvGrpSpPr/>
          <p:nvPr/>
        </p:nvGrpSpPr>
        <p:grpSpPr>
          <a:xfrm>
            <a:off x="4328161" y="185429"/>
            <a:ext cx="6167012" cy="1350827"/>
            <a:chOff x="5007009" y="170914"/>
            <a:chExt cx="5579603" cy="1350827"/>
          </a:xfrm>
        </p:grpSpPr>
        <p:sp>
          <p:nvSpPr>
            <p:cNvPr id="24" name="TextBox 23">
              <a:extLst>
                <a:ext uri="{FF2B5EF4-FFF2-40B4-BE49-F238E27FC236}">
                  <a16:creationId xmlns:a16="http://schemas.microsoft.com/office/drawing/2014/main" id="{8CE65D98-E5C0-7C3D-40B1-502A2047AE6F}"/>
                </a:ext>
              </a:extLst>
            </p:cNvPr>
            <p:cNvSpPr txBox="1"/>
            <p:nvPr/>
          </p:nvSpPr>
          <p:spPr>
            <a:xfrm>
              <a:off x="5007009" y="17091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01</a:t>
              </a:r>
              <a:endParaRPr lang="en-US" sz="3600" b="1">
                <a:solidFill>
                  <a:schemeClr val="accent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63F87AC3-6AA1-2B53-4368-E23F3DCEA1C9}"/>
                </a:ext>
              </a:extLst>
            </p:cNvPr>
            <p:cNvGrpSpPr/>
            <p:nvPr/>
          </p:nvGrpSpPr>
          <p:grpSpPr>
            <a:xfrm>
              <a:off x="5740400" y="519127"/>
              <a:ext cx="4846212" cy="1002614"/>
              <a:chOff x="5740400" y="519127"/>
              <a:chExt cx="4846212" cy="1002614"/>
            </a:xfrm>
          </p:grpSpPr>
          <p:sp>
            <p:nvSpPr>
              <p:cNvPr id="26" name="Freeform: Shape 25">
                <a:extLst>
                  <a:ext uri="{FF2B5EF4-FFF2-40B4-BE49-F238E27FC236}">
                    <a16:creationId xmlns:a16="http://schemas.microsoft.com/office/drawing/2014/main" id="{3A2E4118-CB53-5417-710B-3A408A2FBB8F}"/>
                  </a:ext>
                </a:extLst>
              </p:cNvPr>
              <p:cNvSpPr/>
              <p:nvPr/>
            </p:nvSpPr>
            <p:spPr>
              <a:xfrm>
                <a:off x="5740400" y="519127"/>
                <a:ext cx="4775200" cy="923593"/>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B9B3C655-4807-5A69-332E-7BF9AF899BA8}"/>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72F626E6-9E27-09DB-1E6E-8725104FAF88}"/>
              </a:ext>
            </a:extLst>
          </p:cNvPr>
          <p:cNvGrpSpPr/>
          <p:nvPr/>
        </p:nvGrpSpPr>
        <p:grpSpPr>
          <a:xfrm>
            <a:off x="2097578" y="1222939"/>
            <a:ext cx="7173258" cy="725352"/>
            <a:chOff x="2829724" y="1208424"/>
            <a:chExt cx="6532552" cy="725352"/>
          </a:xfrm>
        </p:grpSpPr>
        <p:grpSp>
          <p:nvGrpSpPr>
            <p:cNvPr id="29" name="Group 28">
              <a:extLst>
                <a:ext uri="{FF2B5EF4-FFF2-40B4-BE49-F238E27FC236}">
                  <a16:creationId xmlns:a16="http://schemas.microsoft.com/office/drawing/2014/main" id="{F706A1F1-4AC9-498B-9775-DB70D1047A1E}"/>
                </a:ext>
              </a:extLst>
            </p:cNvPr>
            <p:cNvGrpSpPr/>
            <p:nvPr/>
          </p:nvGrpSpPr>
          <p:grpSpPr>
            <a:xfrm>
              <a:off x="3566160" y="1626976"/>
              <a:ext cx="5796116" cy="306800"/>
              <a:chOff x="4790496" y="1214941"/>
              <a:chExt cx="5796116" cy="306800"/>
            </a:xfrm>
          </p:grpSpPr>
          <p:sp>
            <p:nvSpPr>
              <p:cNvPr id="31" name="Freeform: Shape 30">
                <a:extLst>
                  <a:ext uri="{FF2B5EF4-FFF2-40B4-BE49-F238E27FC236}">
                    <a16:creationId xmlns:a16="http://schemas.microsoft.com/office/drawing/2014/main" id="{B55071D1-9F88-9A97-17CD-B7AFAEF30CEC}"/>
                  </a:ext>
                </a:extLst>
              </p:cNvPr>
              <p:cNvSpPr/>
              <p:nvPr/>
            </p:nvSpPr>
            <p:spPr>
              <a:xfrm>
                <a:off x="4790496" y="1214941"/>
                <a:ext cx="5725104" cy="227779"/>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7936DC2B-48F2-7D03-4B59-7921D33C22F9}"/>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4BF1CBDB-063F-75ED-287F-78F852FC83CC}"/>
                </a:ext>
              </a:extLst>
            </p:cNvPr>
            <p:cNvSpPr txBox="1"/>
            <p:nvPr/>
          </p:nvSpPr>
          <p:spPr>
            <a:xfrm>
              <a:off x="2829724" y="120842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02</a:t>
              </a:r>
              <a:endParaRPr lang="en-US" sz="3600" b="1">
                <a:solidFill>
                  <a:schemeClr val="accent1"/>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A673AC0A-85E1-027D-20E7-92E5B156C4F7}"/>
              </a:ext>
            </a:extLst>
          </p:cNvPr>
          <p:cNvGrpSpPr/>
          <p:nvPr/>
        </p:nvGrpSpPr>
        <p:grpSpPr>
          <a:xfrm>
            <a:off x="1528740" y="2358202"/>
            <a:ext cx="5827369" cy="646331"/>
            <a:chOff x="1778788" y="2579379"/>
            <a:chExt cx="5597497" cy="646331"/>
          </a:xfrm>
        </p:grpSpPr>
        <p:cxnSp>
          <p:nvCxnSpPr>
            <p:cNvPr id="34" name="Straight Connector 33">
              <a:extLst>
                <a:ext uri="{FF2B5EF4-FFF2-40B4-BE49-F238E27FC236}">
                  <a16:creationId xmlns:a16="http://schemas.microsoft.com/office/drawing/2014/main" id="{118A3154-AA9A-F1B6-08CD-872EC89B187C}"/>
                </a:ext>
              </a:extLst>
            </p:cNvPr>
            <p:cNvCxnSpPr>
              <a:cxnSpLocks/>
              <a:stCxn id="36"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81CAFD3C-E094-7306-3942-EF0892DBCFDA}"/>
                </a:ext>
              </a:extLst>
            </p:cNvPr>
            <p:cNvSpPr txBox="1"/>
            <p:nvPr/>
          </p:nvSpPr>
          <p:spPr>
            <a:xfrm>
              <a:off x="1778788" y="2579379"/>
              <a:ext cx="988164"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03</a:t>
              </a:r>
              <a:endParaRPr lang="en-US" sz="3600" b="1" dirty="0">
                <a:solidFill>
                  <a:schemeClr val="accent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6E24122B-7209-1659-911F-01E830561C40}"/>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174C271-89C9-BD56-8B58-2C665BC12A90}"/>
              </a:ext>
            </a:extLst>
          </p:cNvPr>
          <p:cNvGrpSpPr/>
          <p:nvPr/>
        </p:nvGrpSpPr>
        <p:grpSpPr>
          <a:xfrm>
            <a:off x="1504130" y="3774480"/>
            <a:ext cx="5597497" cy="646331"/>
            <a:chOff x="1778788" y="2579379"/>
            <a:chExt cx="5597497" cy="646331"/>
          </a:xfrm>
        </p:grpSpPr>
        <p:sp>
          <p:nvSpPr>
            <p:cNvPr id="39" name="TextBox 38">
              <a:extLst>
                <a:ext uri="{FF2B5EF4-FFF2-40B4-BE49-F238E27FC236}">
                  <a16:creationId xmlns:a16="http://schemas.microsoft.com/office/drawing/2014/main" id="{B85D09BE-B5A3-3646-3C06-7A70182CE63C}"/>
                </a:ext>
              </a:extLst>
            </p:cNvPr>
            <p:cNvSpPr txBox="1"/>
            <p:nvPr/>
          </p:nvSpPr>
          <p:spPr>
            <a:xfrm>
              <a:off x="1778788" y="2579379"/>
              <a:ext cx="988164" cy="646331"/>
            </a:xfrm>
            <a:prstGeom prst="rect">
              <a:avLst/>
            </a:prstGeom>
            <a:noFill/>
          </p:spPr>
          <p:txBody>
            <a:bodyPr wrap="square">
              <a:spAutoFit/>
            </a:bodyPr>
            <a:lstStyle/>
            <a:p>
              <a:endParaRPr lang="en-US" sz="3600" b="1" dirty="0">
                <a:solidFill>
                  <a:schemeClr val="accent1"/>
                </a:solidFill>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E683B97-BE87-D177-8217-EFCDDB8E6A24}"/>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F5EA97C6-EE7D-2EBB-C8A2-A0F25ADF0BB0}"/>
              </a:ext>
            </a:extLst>
          </p:cNvPr>
          <p:cNvSpPr txBox="1"/>
          <p:nvPr/>
        </p:nvSpPr>
        <p:spPr>
          <a:xfrm>
            <a:off x="8231641" y="2770226"/>
            <a:ext cx="3014123" cy="1569660"/>
          </a:xfrm>
          <a:prstGeom prst="rect">
            <a:avLst/>
          </a:prstGeom>
          <a:noFill/>
        </p:spPr>
        <p:txBody>
          <a:bodyPr wrap="square" rtlCol="0">
            <a:spAutoFit/>
          </a:bodyPr>
          <a:lstStyle/>
          <a:p>
            <a:pPr algn="ctr"/>
            <a:r>
              <a:rPr lang="en-US" sz="3200" b="1" dirty="0" smtClean="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2.4: KẾT LUẬN CHƯƠNG 2</a:t>
            </a:r>
            <a:endParaRPr lang="en-US" sz="3200" b="1" dirty="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8" name="Picture 47">
            <a:extLst>
              <a:ext uri="{FF2B5EF4-FFF2-40B4-BE49-F238E27FC236}">
                <a16:creationId xmlns:a16="http://schemas.microsoft.com/office/drawing/2014/main" id="{3546369F-E2D3-6C68-684A-E29B3A5933F5}"/>
              </a:ext>
            </a:extLst>
          </p:cNvPr>
          <p:cNvPicPr>
            <a:picLocks noChangeAspect="1"/>
          </p:cNvPicPr>
          <p:nvPr/>
        </p:nvPicPr>
        <p:blipFill>
          <a:blip r:embed="rId2"/>
          <a:stretch>
            <a:fillRect/>
          </a:stretch>
        </p:blipFill>
        <p:spPr>
          <a:xfrm>
            <a:off x="9831124" y="1387999"/>
            <a:ext cx="481271" cy="481271"/>
          </a:xfrm>
          <a:prstGeom prst="rect">
            <a:avLst/>
          </a:prstGeom>
        </p:spPr>
      </p:pic>
      <p:pic>
        <p:nvPicPr>
          <p:cNvPr id="50" name="Picture 49">
            <a:extLst>
              <a:ext uri="{FF2B5EF4-FFF2-40B4-BE49-F238E27FC236}">
                <a16:creationId xmlns:a16="http://schemas.microsoft.com/office/drawing/2014/main" id="{91DE8715-A7D1-01F1-A7AB-999115E5EDC4}"/>
              </a:ext>
            </a:extLst>
          </p:cNvPr>
          <p:cNvPicPr>
            <a:picLocks noChangeAspect="1"/>
          </p:cNvPicPr>
          <p:nvPr/>
        </p:nvPicPr>
        <p:blipFill>
          <a:blip r:embed="rId3"/>
          <a:stretch>
            <a:fillRect/>
          </a:stretch>
        </p:blipFill>
        <p:spPr>
          <a:xfrm>
            <a:off x="8585511" y="1814679"/>
            <a:ext cx="485530" cy="485530"/>
          </a:xfrm>
          <a:prstGeom prst="rect">
            <a:avLst/>
          </a:prstGeom>
        </p:spPr>
      </p:pic>
      <p:pic>
        <p:nvPicPr>
          <p:cNvPr id="52" name="Picture 51">
            <a:extLst>
              <a:ext uri="{FF2B5EF4-FFF2-40B4-BE49-F238E27FC236}">
                <a16:creationId xmlns:a16="http://schemas.microsoft.com/office/drawing/2014/main" id="{97B40F25-7689-5EDA-3A13-DEAC57CB2DF5}"/>
              </a:ext>
            </a:extLst>
          </p:cNvPr>
          <p:cNvPicPr>
            <a:picLocks noChangeAspect="1"/>
          </p:cNvPicPr>
          <p:nvPr/>
        </p:nvPicPr>
        <p:blipFill>
          <a:blip r:embed="rId4"/>
          <a:stretch>
            <a:fillRect/>
          </a:stretch>
        </p:blipFill>
        <p:spPr>
          <a:xfrm>
            <a:off x="7496438" y="2587618"/>
            <a:ext cx="509540" cy="509540"/>
          </a:xfrm>
          <a:prstGeom prst="rect">
            <a:avLst/>
          </a:prstGeom>
        </p:spPr>
      </p:pic>
      <p:pic>
        <p:nvPicPr>
          <p:cNvPr id="54" name="Picture 53">
            <a:extLst>
              <a:ext uri="{FF2B5EF4-FFF2-40B4-BE49-F238E27FC236}">
                <a16:creationId xmlns:a16="http://schemas.microsoft.com/office/drawing/2014/main" id="{55FA16DC-09DE-4891-7103-E0AFEDCA2380}"/>
              </a:ext>
            </a:extLst>
          </p:cNvPr>
          <p:cNvPicPr>
            <a:picLocks noChangeAspect="1"/>
          </p:cNvPicPr>
          <p:nvPr/>
        </p:nvPicPr>
        <p:blipFill>
          <a:blip r:embed="rId5"/>
          <a:stretch>
            <a:fillRect/>
          </a:stretch>
        </p:blipFill>
        <p:spPr>
          <a:xfrm>
            <a:off x="7318216" y="3764994"/>
            <a:ext cx="518160" cy="518160"/>
          </a:xfrm>
          <a:prstGeom prst="rect">
            <a:avLst/>
          </a:prstGeom>
        </p:spPr>
      </p:pic>
      <p:pic>
        <p:nvPicPr>
          <p:cNvPr id="56" name="Picture 55">
            <a:extLst>
              <a:ext uri="{FF2B5EF4-FFF2-40B4-BE49-F238E27FC236}">
                <a16:creationId xmlns:a16="http://schemas.microsoft.com/office/drawing/2014/main" id="{08048920-D186-C567-6405-EE8C90FA6051}"/>
              </a:ext>
            </a:extLst>
          </p:cNvPr>
          <p:cNvPicPr>
            <a:picLocks noChangeAspect="1"/>
          </p:cNvPicPr>
          <p:nvPr/>
        </p:nvPicPr>
        <p:blipFill>
          <a:blip r:embed="rId6"/>
          <a:stretch>
            <a:fillRect/>
          </a:stretch>
        </p:blipFill>
        <p:spPr>
          <a:xfrm>
            <a:off x="8230529" y="4696594"/>
            <a:ext cx="739652" cy="739652"/>
          </a:xfrm>
          <a:prstGeom prst="rect">
            <a:avLst/>
          </a:prstGeom>
        </p:spPr>
      </p:pic>
      <p:sp>
        <p:nvSpPr>
          <p:cNvPr id="57" name="Rectangle 56">
            <a:extLst>
              <a:ext uri="{FF2B5EF4-FFF2-40B4-BE49-F238E27FC236}">
                <a16:creationId xmlns:a16="http://schemas.microsoft.com/office/drawing/2014/main" id="{A2860E01-A303-4A7B-6070-CE63D8633E8E}"/>
              </a:ext>
            </a:extLst>
          </p:cNvPr>
          <p:cNvSpPr/>
          <p:nvPr/>
        </p:nvSpPr>
        <p:spPr>
          <a:xfrm>
            <a:off x="-46449" y="-510865"/>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979B9555-6BDD-C928-486F-84303EA31DA1}"/>
              </a:ext>
            </a:extLst>
          </p:cNvPr>
          <p:cNvSpPr/>
          <p:nvPr/>
        </p:nvSpPr>
        <p:spPr>
          <a:xfrm>
            <a:off x="-58931" y="-261059"/>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51DDDAE-C3B3-41B2-CDE5-3B65EDE10236}"/>
              </a:ext>
            </a:extLst>
          </p:cNvPr>
          <p:cNvSpPr/>
          <p:nvPr/>
        </p:nvSpPr>
        <p:spPr>
          <a:xfrm>
            <a:off x="12483" y="7136157"/>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E233ADC0-E533-945D-1884-F91CF7E93EC3}"/>
              </a:ext>
            </a:extLst>
          </p:cNvPr>
          <p:cNvSpPr/>
          <p:nvPr/>
        </p:nvSpPr>
        <p:spPr>
          <a:xfrm>
            <a:off x="1" y="7385963"/>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726434" y="3999692"/>
            <a:ext cx="535364" cy="5398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1304970" y="4024074"/>
            <a:ext cx="5525613" cy="2246769"/>
          </a:xfrm>
          <a:prstGeom prst="rect">
            <a:avLst/>
          </a:prstGeom>
          <a:noFill/>
        </p:spPr>
        <p:txBody>
          <a:bodyPr wrap="square" rtlCol="0">
            <a:spAutoFit/>
          </a:bodyPr>
          <a:lstStyle/>
          <a:p>
            <a:r>
              <a:rPr lang="vi-VN" sz="2000" dirty="0">
                <a:latin typeface="Calibri" panose="020F0502020204030204" pitchFamily="34" charset="0"/>
                <a:ea typeface="Calibri" panose="020F0502020204030204" pitchFamily="34" charset="0"/>
                <a:cs typeface="Calibri" panose="020F0502020204030204" pitchFamily="34" charset="0"/>
              </a:rPr>
              <a:t>Chương 2 không chỉ là nền tảng lý thuyết mà còn là bước chuẩn bị quan trọng để chuyển từ giai đoạn thiết kế sang giai đoạn triển khai thực nghiệm trong chương tiếp theo. Các phân tích và thiết kế ở chương này giúp đảm bảo rằng hệ thống sẽ hoạt động ổn định, đáp ứng đầy đủ yêu cầu từ người dùng và nhà quản trị.</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47194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heel(1)">
                                      <p:cBhvr>
                                        <p:cTn id="39" dur="2000"/>
                                        <p:tgtEl>
                                          <p:spTgt spid="37"/>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heel(1)">
                                      <p:cBhvr>
                                        <p:cTn id="42" dur="2000"/>
                                        <p:tgtEl>
                                          <p:spTgt spid="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heel(1)">
                                      <p:cBhvr>
                                        <p:cTn id="4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3"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E3BB-6992-7D1B-A0DA-2826E41A91D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2234628-4B5F-BAD8-CBD0-7E2E43914425}"/>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F68F4B2-DFAC-FC87-4AE1-94B4206C9BC4}"/>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F06A2FBB-B125-F54A-4779-195A54DA21B9}"/>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B0FBD-CC3E-6266-44E0-ADF55FAF026D}"/>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25F34C-F64F-DC09-DA6A-CFBFBE353E55}"/>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08AE11-FD69-2711-B25A-66E49FFB4086}"/>
              </a:ext>
            </a:extLst>
          </p:cNvPr>
          <p:cNvSpPr txBox="1"/>
          <p:nvPr/>
        </p:nvSpPr>
        <p:spPr>
          <a:xfrm>
            <a:off x="823290" y="1682089"/>
            <a:ext cx="10545416" cy="4524315"/>
          </a:xfrm>
          <a:prstGeom prst="rect">
            <a:avLst/>
          </a:prstGeom>
          <a:noFill/>
        </p:spPr>
        <p:txBody>
          <a:bodyPr wrap="square" rtlCol="0">
            <a:spAutoFit/>
          </a:bodyPr>
          <a:lstStyle/>
          <a:p>
            <a:pPr algn="ctr"/>
            <a:r>
              <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DEMO VÀ KIỂM THỬ</a:t>
            </a:r>
          </a:p>
          <a:p>
            <a:pPr algn="ctr"/>
            <a:endPar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468172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26/12/2024 10:19 PM</a:t>
            </a:fld>
            <a:endParaRPr lang="en-US"/>
          </a:p>
        </p:txBody>
      </p:sp>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DEMO GIAO DIỆN WEBSITE</a:t>
            </a:r>
          </a:p>
        </p:txBody>
      </p:sp>
      <p:pic>
        <p:nvPicPr>
          <p:cNvPr id="5" name="Image 40"/>
          <p:cNvPicPr/>
          <p:nvPr/>
        </p:nvPicPr>
        <p:blipFill>
          <a:blip r:embed="rId2" cstate="print"/>
          <a:stretch>
            <a:fillRect/>
          </a:stretch>
        </p:blipFill>
        <p:spPr>
          <a:xfrm>
            <a:off x="764930" y="1011115"/>
            <a:ext cx="11131061" cy="5259996"/>
          </a:xfrm>
          <a:prstGeom prst="rect">
            <a:avLst/>
          </a:prstGeom>
        </p:spPr>
      </p:pic>
    </p:spTree>
    <p:extLst>
      <p:ext uri="{BB962C8B-B14F-4D97-AF65-F5344CB8AC3E}">
        <p14:creationId xmlns:p14="http://schemas.microsoft.com/office/powerpoint/2010/main" val="55071861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088645-18CB-5A15-A5C8-420408328EA0}"/>
              </a:ext>
            </a:extLst>
          </p:cNvPr>
          <p:cNvSpPr/>
          <p:nvPr/>
        </p:nvSpPr>
        <p:spPr>
          <a:xfrm>
            <a:off x="3128407" y="4060825"/>
            <a:ext cx="1573054" cy="1475106"/>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C939E1E-EC55-9CCC-8692-C3B0E7791509}"/>
              </a:ext>
            </a:extLst>
          </p:cNvPr>
          <p:cNvSpPr/>
          <p:nvPr/>
        </p:nvSpPr>
        <p:spPr>
          <a:xfrm>
            <a:off x="1350010" y="1149349"/>
            <a:ext cx="3764915" cy="3546475"/>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D468BF4-424F-900B-EB2E-68099A8BD543}"/>
              </a:ext>
            </a:extLst>
          </p:cNvPr>
          <p:cNvSpPr/>
          <p:nvPr/>
        </p:nvSpPr>
        <p:spPr>
          <a:xfrm>
            <a:off x="541734" y="1603055"/>
            <a:ext cx="1368346" cy="1319531"/>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7681B4-4F4F-81C3-6920-7C600C130818}"/>
              </a:ext>
            </a:extLst>
          </p:cNvPr>
          <p:cNvSpPr/>
          <p:nvPr/>
        </p:nvSpPr>
        <p:spPr>
          <a:xfrm>
            <a:off x="1628775" y="564708"/>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F0C36C-CBB1-E07D-873D-6129CB94B8A7}"/>
              </a:ext>
            </a:extLst>
          </p:cNvPr>
          <p:cNvSpPr/>
          <p:nvPr/>
        </p:nvSpPr>
        <p:spPr>
          <a:xfrm>
            <a:off x="1022786" y="633684"/>
            <a:ext cx="649844" cy="587853"/>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CEC3685-8E08-19B9-0BFC-BBD8B703BB65}"/>
              </a:ext>
            </a:extLst>
          </p:cNvPr>
          <p:cNvSpPr/>
          <p:nvPr/>
        </p:nvSpPr>
        <p:spPr>
          <a:xfrm>
            <a:off x="615175" y="5142971"/>
            <a:ext cx="509271" cy="464080"/>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B28FB4-85F8-9497-B8BF-093AE629EBE1}"/>
              </a:ext>
            </a:extLst>
          </p:cNvPr>
          <p:cNvSpPr/>
          <p:nvPr/>
        </p:nvSpPr>
        <p:spPr>
          <a:xfrm>
            <a:off x="932021" y="4185958"/>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E3FF63-26F2-A645-5A60-4145A1F2E561}"/>
              </a:ext>
            </a:extLst>
          </p:cNvPr>
          <p:cNvSpPr/>
          <p:nvPr/>
        </p:nvSpPr>
        <p:spPr>
          <a:xfrm>
            <a:off x="1633711" y="5109232"/>
            <a:ext cx="719068" cy="661317"/>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581EB0D-98AE-CE4E-2E49-8512C8FBDFC9}"/>
              </a:ext>
            </a:extLst>
          </p:cNvPr>
          <p:cNvGrpSpPr/>
          <p:nvPr/>
        </p:nvGrpSpPr>
        <p:grpSpPr>
          <a:xfrm>
            <a:off x="6047779" y="1880032"/>
            <a:ext cx="1137253" cy="1135411"/>
            <a:chOff x="6900206" y="1605914"/>
            <a:chExt cx="1329393" cy="1316672"/>
          </a:xfrm>
        </p:grpSpPr>
        <p:sp>
          <p:nvSpPr>
            <p:cNvPr id="16" name="Oval 15">
              <a:extLst>
                <a:ext uri="{FF2B5EF4-FFF2-40B4-BE49-F238E27FC236}">
                  <a16:creationId xmlns:a16="http://schemas.microsoft.com/office/drawing/2014/main" id="{7A94FEF9-9701-CB19-2301-095A675C3DDC}"/>
                </a:ext>
              </a:extLst>
            </p:cNvPr>
            <p:cNvSpPr/>
            <p:nvPr/>
          </p:nvSpPr>
          <p:spPr>
            <a:xfrm>
              <a:off x="6900206" y="1605914"/>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8D3BC52-3EA7-1320-C42D-1A5195E7401A}"/>
                </a:ext>
              </a:extLst>
            </p:cNvPr>
            <p:cNvSpPr/>
            <p:nvPr/>
          </p:nvSpPr>
          <p:spPr>
            <a:xfrm>
              <a:off x="7050274" y="1759883"/>
              <a:ext cx="1029256" cy="1008735"/>
            </a:xfrm>
            <a:prstGeom prst="ellipse">
              <a:avLst/>
            </a:prstGeom>
            <a:solidFill>
              <a:srgbClr val="DAA6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BBF292-94A5-FCEB-EEF4-613239EC4DD2}"/>
                </a:ext>
              </a:extLst>
            </p:cNvPr>
            <p:cNvSpPr/>
            <p:nvPr/>
          </p:nvSpPr>
          <p:spPr>
            <a:xfrm>
              <a:off x="7268187" y="1802585"/>
              <a:ext cx="593431"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2</a:t>
              </a:r>
            </a:p>
          </p:txBody>
        </p:sp>
      </p:grpSp>
      <p:grpSp>
        <p:nvGrpSpPr>
          <p:cNvPr id="19" name="Group 18">
            <a:extLst>
              <a:ext uri="{FF2B5EF4-FFF2-40B4-BE49-F238E27FC236}">
                <a16:creationId xmlns:a16="http://schemas.microsoft.com/office/drawing/2014/main" id="{0AE7ADF6-8D52-77CE-4AAA-B78E12515112}"/>
              </a:ext>
            </a:extLst>
          </p:cNvPr>
          <p:cNvGrpSpPr/>
          <p:nvPr/>
        </p:nvGrpSpPr>
        <p:grpSpPr>
          <a:xfrm>
            <a:off x="6096000" y="3331731"/>
            <a:ext cx="1211127" cy="1149483"/>
            <a:chOff x="6900207" y="3481706"/>
            <a:chExt cx="1329393" cy="1316672"/>
          </a:xfrm>
        </p:grpSpPr>
        <p:sp>
          <p:nvSpPr>
            <p:cNvPr id="20" name="Oval 19">
              <a:extLst>
                <a:ext uri="{FF2B5EF4-FFF2-40B4-BE49-F238E27FC236}">
                  <a16:creationId xmlns:a16="http://schemas.microsoft.com/office/drawing/2014/main" id="{CDCFA28A-880C-F736-7148-4203DB611F8D}"/>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 action="ppaction://hlinksldjump"/>
              <a:extLst>
                <a:ext uri="{FF2B5EF4-FFF2-40B4-BE49-F238E27FC236}">
                  <a16:creationId xmlns:a16="http://schemas.microsoft.com/office/drawing/2014/main" id="{654DAA5A-FD84-4D4C-1874-584FF758DF1F}"/>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57544F-8DF5-C65E-C492-367FF23A69E8}"/>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grpSp>
        <p:nvGrpSpPr>
          <p:cNvPr id="23" name="Group 22">
            <a:extLst>
              <a:ext uri="{FF2B5EF4-FFF2-40B4-BE49-F238E27FC236}">
                <a16:creationId xmlns:a16="http://schemas.microsoft.com/office/drawing/2014/main" id="{089AC885-73D6-7966-BA1E-C3810262D137}"/>
              </a:ext>
            </a:extLst>
          </p:cNvPr>
          <p:cNvGrpSpPr/>
          <p:nvPr/>
        </p:nvGrpSpPr>
        <p:grpSpPr>
          <a:xfrm>
            <a:off x="5183217" y="397458"/>
            <a:ext cx="1147551" cy="1135411"/>
            <a:chOff x="5546646" y="4584386"/>
            <a:chExt cx="1329393" cy="1316672"/>
          </a:xfrm>
        </p:grpSpPr>
        <p:sp>
          <p:nvSpPr>
            <p:cNvPr id="24" name="Oval 23">
              <a:extLst>
                <a:ext uri="{FF2B5EF4-FFF2-40B4-BE49-F238E27FC236}">
                  <a16:creationId xmlns:a16="http://schemas.microsoft.com/office/drawing/2014/main" id="{BDE01227-7B12-5EA0-4E6C-033F533863D6}"/>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CD66A32-81B0-C386-2693-57D13FEA9CC4}"/>
                </a:ext>
              </a:extLst>
            </p:cNvPr>
            <p:cNvSpPr/>
            <p:nvPr/>
          </p:nvSpPr>
          <p:spPr>
            <a:xfrm>
              <a:off x="5696714" y="4738355"/>
              <a:ext cx="1029256" cy="1008735"/>
            </a:xfrm>
            <a:prstGeom prst="ellipse">
              <a:avLst/>
            </a:prstGeom>
            <a:solidFill>
              <a:srgbClr val="FF00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hlinkClick r:id="" action="ppaction://noaction"/>
              <a:extLst>
                <a:ext uri="{FF2B5EF4-FFF2-40B4-BE49-F238E27FC236}">
                  <a16:creationId xmlns:a16="http://schemas.microsoft.com/office/drawing/2014/main" id="{12E10028-B642-678B-27E6-AD697F925306}"/>
                </a:ext>
              </a:extLst>
            </p:cNvPr>
            <p:cNvSpPr/>
            <p:nvPr/>
          </p:nvSpPr>
          <p:spPr>
            <a:xfrm>
              <a:off x="5986759" y="4781057"/>
              <a:ext cx="449162" cy="923330"/>
            </a:xfrm>
            <a:prstGeom prst="rect">
              <a:avLst/>
            </a:prstGeom>
            <a:noFill/>
          </p:spPr>
          <p:txBody>
            <a:bodyPr wrap="none" lIns="91440" tIns="45720" rIns="91440" bIns="45720">
              <a:spAutoFit/>
            </a:bodyPr>
            <a:lstStyle/>
            <a:p>
              <a:pPr algn="ctr"/>
              <a:r>
                <a:rPr lang="en-US" sz="5400" b="1">
                  <a:ln w="0"/>
                  <a:solidFill>
                    <a:schemeClr val="bg1"/>
                  </a:solidFill>
                  <a:effectLst>
                    <a:outerShdw blurRad="38100" dist="19050" dir="2700000" algn="tl" rotWithShape="0">
                      <a:schemeClr val="dk1">
                        <a:alpha val="40000"/>
                      </a:schemeClr>
                    </a:outerShdw>
                  </a:effectLst>
                  <a:latin typeface="Montserrat" panose="00000500000000000000" pitchFamily="2" charset="0"/>
                </a:rPr>
                <a:t>1</a:t>
              </a:r>
              <a:endPar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endParaRPr>
            </a:p>
          </p:txBody>
        </p:sp>
      </p:grpSp>
      <p:sp>
        <p:nvSpPr>
          <p:cNvPr id="30" name="Rectangle 29">
            <a:extLst>
              <a:ext uri="{FF2B5EF4-FFF2-40B4-BE49-F238E27FC236}">
                <a16:creationId xmlns:a16="http://schemas.microsoft.com/office/drawing/2014/main" id="{F61F26C3-9DC2-3E8E-77BF-6D62F329100B}"/>
              </a:ext>
            </a:extLst>
          </p:cNvPr>
          <p:cNvSpPr/>
          <p:nvPr/>
        </p:nvSpPr>
        <p:spPr>
          <a:xfrm>
            <a:off x="7243070" y="1824592"/>
            <a:ext cx="5217870" cy="461665"/>
          </a:xfrm>
          <a:prstGeom prst="rect">
            <a:avLst/>
          </a:prstGeom>
          <a:noFill/>
        </p:spPr>
        <p:txBody>
          <a:bodyPr wrap="square" lIns="91440" tIns="45720" rIns="91440" bIns="45720">
            <a:spAutoFit/>
          </a:bodyPr>
          <a:lstStyle/>
          <a:p>
            <a:r>
              <a:rPr lang="vi-VN"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PHÂN TÍCH THIẾT KẾ</a:t>
            </a:r>
            <a:endParaRPr lang="en-US"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31" name="Straight Connector 30">
            <a:extLst>
              <a:ext uri="{FF2B5EF4-FFF2-40B4-BE49-F238E27FC236}">
                <a16:creationId xmlns:a16="http://schemas.microsoft.com/office/drawing/2014/main" id="{C61C8407-D59D-7DDC-C63E-D7B344E84E4F}"/>
              </a:ext>
            </a:extLst>
          </p:cNvPr>
          <p:cNvCxnSpPr>
            <a:cxnSpLocks/>
          </p:cNvCxnSpPr>
          <p:nvPr/>
        </p:nvCxnSpPr>
        <p:spPr>
          <a:xfrm flipV="1">
            <a:off x="7315012" y="2270346"/>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63E1982-E66A-DA01-CFF0-794C373A4097}"/>
              </a:ext>
            </a:extLst>
          </p:cNvPr>
          <p:cNvSpPr/>
          <p:nvPr/>
        </p:nvSpPr>
        <p:spPr>
          <a:xfrm>
            <a:off x="7243070" y="2343861"/>
            <a:ext cx="4154081" cy="584775"/>
          </a:xfrm>
          <a:prstGeom prst="rect">
            <a:avLst/>
          </a:prstGeom>
          <a:noFill/>
        </p:spPr>
        <p:txBody>
          <a:bodyPr wrap="square" lIns="91440" tIns="45720" rIns="91440" bIns="45720">
            <a:spAutoFit/>
          </a:bodyPr>
          <a:lstStyle/>
          <a:p>
            <a:pPr algn="just"/>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Các tác nhân của hệ thống, use case tổng quát và sơ đồ thực thể liên kết </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FBDCB332-1D5C-0EA3-BA1B-205C2F5349F4}"/>
              </a:ext>
            </a:extLst>
          </p:cNvPr>
          <p:cNvSpPr/>
          <p:nvPr/>
        </p:nvSpPr>
        <p:spPr>
          <a:xfrm>
            <a:off x="7315012" y="3571556"/>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DEMO </a:t>
            </a:r>
            <a:r>
              <a:rPr lang="en-US" sz="2400" b="1">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KIỂM THỬ</a:t>
            </a:r>
            <a:endPar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34" name="Straight Connector 33">
            <a:extLst>
              <a:ext uri="{FF2B5EF4-FFF2-40B4-BE49-F238E27FC236}">
                <a16:creationId xmlns:a16="http://schemas.microsoft.com/office/drawing/2014/main" id="{D926984B-BFD0-3E2E-CEC5-3ECF50FFF0DE}"/>
              </a:ext>
            </a:extLst>
          </p:cNvPr>
          <p:cNvCxnSpPr>
            <a:cxnSpLocks/>
          </p:cNvCxnSpPr>
          <p:nvPr/>
        </p:nvCxnSpPr>
        <p:spPr>
          <a:xfrm>
            <a:off x="7447913" y="4054572"/>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ED5F5B8-D8EA-43D2-B181-EC7173029D82}"/>
              </a:ext>
            </a:extLst>
          </p:cNvPr>
          <p:cNvSpPr/>
          <p:nvPr/>
        </p:nvSpPr>
        <p:spPr>
          <a:xfrm>
            <a:off x="7315013" y="4034477"/>
            <a:ext cx="4567871"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Demo chương trình và kết quả kiểm thử</a:t>
            </a:r>
          </a:p>
        </p:txBody>
      </p:sp>
      <p:sp>
        <p:nvSpPr>
          <p:cNvPr id="36" name="Rectangle 35">
            <a:extLst>
              <a:ext uri="{FF2B5EF4-FFF2-40B4-BE49-F238E27FC236}">
                <a16:creationId xmlns:a16="http://schemas.microsoft.com/office/drawing/2014/main" id="{6CDD6E88-355D-8663-2F0B-306D7E620C4C}"/>
              </a:ext>
            </a:extLst>
          </p:cNvPr>
          <p:cNvSpPr/>
          <p:nvPr/>
        </p:nvSpPr>
        <p:spPr>
          <a:xfrm>
            <a:off x="6366135" y="504839"/>
            <a:ext cx="4932176" cy="461665"/>
          </a:xfrm>
          <a:prstGeom prst="rect">
            <a:avLst/>
          </a:prstGeom>
          <a:noFill/>
        </p:spPr>
        <p:txBody>
          <a:bodyPr wrap="square" lIns="91440" tIns="45720" rIns="91440" bIns="45720">
            <a:spAutoFit/>
          </a:bodyPr>
          <a:lstStyle/>
          <a:p>
            <a:r>
              <a:rPr lang="en-US" sz="2400" b="1" cap="none" spc="0">
                <a:ln w="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p>
        </p:txBody>
      </p:sp>
      <p:cxnSp>
        <p:nvCxnSpPr>
          <p:cNvPr id="37" name="Straight Connector 36">
            <a:extLst>
              <a:ext uri="{FF2B5EF4-FFF2-40B4-BE49-F238E27FC236}">
                <a16:creationId xmlns:a16="http://schemas.microsoft.com/office/drawing/2014/main" id="{1AABD9EC-5417-9B66-BB2E-EAA5881DDE76}"/>
              </a:ext>
            </a:extLst>
          </p:cNvPr>
          <p:cNvCxnSpPr>
            <a:cxnSpLocks/>
          </p:cNvCxnSpPr>
          <p:nvPr/>
        </p:nvCxnSpPr>
        <p:spPr>
          <a:xfrm>
            <a:off x="6506197" y="958837"/>
            <a:ext cx="4377344" cy="76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ECD44A-BCEC-B24E-E1BE-1F1858C5A701}"/>
              </a:ext>
            </a:extLst>
          </p:cNvPr>
          <p:cNvSpPr/>
          <p:nvPr/>
        </p:nvSpPr>
        <p:spPr>
          <a:xfrm>
            <a:off x="6362575" y="930257"/>
            <a:ext cx="4759622" cy="584775"/>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Lý do chọn đề tài, Mục đích, Công nghệ đã sử dụng</a:t>
            </a:r>
          </a:p>
        </p:txBody>
      </p:sp>
      <p:sp>
        <p:nvSpPr>
          <p:cNvPr id="39" name="Oval 38">
            <a:extLst>
              <a:ext uri="{FF2B5EF4-FFF2-40B4-BE49-F238E27FC236}">
                <a16:creationId xmlns:a16="http://schemas.microsoft.com/office/drawing/2014/main" id="{DBBF23CF-F6DD-E46D-2A35-4755544B8AA4}"/>
              </a:ext>
            </a:extLst>
          </p:cNvPr>
          <p:cNvSpPr/>
          <p:nvPr/>
        </p:nvSpPr>
        <p:spPr>
          <a:xfrm>
            <a:off x="1663124" y="1391151"/>
            <a:ext cx="3220365" cy="3021109"/>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F463DC8-94BB-5C91-F151-57EB83B8A185}"/>
              </a:ext>
            </a:extLst>
          </p:cNvPr>
          <p:cNvSpPr txBox="1"/>
          <p:nvPr/>
        </p:nvSpPr>
        <p:spPr>
          <a:xfrm>
            <a:off x="-478306" y="2181944"/>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Nội dung</a:t>
            </a:r>
          </a:p>
        </p:txBody>
      </p:sp>
      <p:sp>
        <p:nvSpPr>
          <p:cNvPr id="59" name="Date Placeholder 58">
            <a:extLst>
              <a:ext uri="{FF2B5EF4-FFF2-40B4-BE49-F238E27FC236}">
                <a16:creationId xmlns:a16="http://schemas.microsoft.com/office/drawing/2014/main" id="{263226FB-BABF-40CC-D244-BA8A1D87F3F9}"/>
              </a:ext>
            </a:extLst>
          </p:cNvPr>
          <p:cNvSpPr>
            <a:spLocks noGrp="1"/>
          </p:cNvSpPr>
          <p:nvPr>
            <p:ph type="dt" sz="half" idx="10"/>
          </p:nvPr>
        </p:nvSpPr>
        <p:spPr/>
        <p:txBody>
          <a:bodyPr/>
          <a:lstStyle/>
          <a:p>
            <a:fld id="{648A32C9-5D0D-42B0-81B0-80606A4C96B8}" type="datetime8">
              <a:rPr lang="en-US" smtClean="0"/>
              <a:t>26/12/2024 10:19 PM</a:t>
            </a:fld>
            <a:endParaRPr lang="en-US"/>
          </a:p>
        </p:txBody>
      </p:sp>
      <p:sp>
        <p:nvSpPr>
          <p:cNvPr id="46" name="TextBox 45">
            <a:extLst>
              <a:ext uri="{FF2B5EF4-FFF2-40B4-BE49-F238E27FC236}">
                <a16:creationId xmlns:a16="http://schemas.microsoft.com/office/drawing/2014/main" id="{3B354C1C-BEE1-D22E-A0A4-FC7273161F84}"/>
              </a:ext>
            </a:extLst>
          </p:cNvPr>
          <p:cNvSpPr txBox="1"/>
          <p:nvPr/>
        </p:nvSpPr>
        <p:spPr>
          <a:xfrm>
            <a:off x="-328237" y="2874621"/>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Tổng</a:t>
            </a: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 quát</a:t>
            </a:r>
            <a:endPar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1C2D289E-B3B2-29F0-1B92-C065F6296CA8}"/>
              </a:ext>
            </a:extLst>
          </p:cNvPr>
          <p:cNvSpPr/>
          <p:nvPr/>
        </p:nvSpPr>
        <p:spPr>
          <a:xfrm>
            <a:off x="0" y="-1944851"/>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6E81AF06-9AEE-91C4-2D32-AC60FB8D37DD}"/>
              </a:ext>
            </a:extLst>
          </p:cNvPr>
          <p:cNvSpPr/>
          <p:nvPr/>
        </p:nvSpPr>
        <p:spPr>
          <a:xfrm>
            <a:off x="-65309" y="7334793"/>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Picture 26" descr="Diagram&#10;&#10;Description automatically generated with low confidence">
            <a:extLst>
              <a:ext uri="{FF2B5EF4-FFF2-40B4-BE49-F238E27FC236}">
                <a16:creationId xmlns:a16="http://schemas.microsoft.com/office/drawing/2014/main" id="{86C03E6B-10A2-C92E-4262-9FF9B4EA83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167942" y="5440309"/>
            <a:ext cx="568353" cy="568353"/>
          </a:xfrm>
          <a:prstGeom prst="rect">
            <a:avLst/>
          </a:prstGeom>
        </p:spPr>
      </p:pic>
      <p:grpSp>
        <p:nvGrpSpPr>
          <p:cNvPr id="3" name="Group 2">
            <a:extLst>
              <a:ext uri="{FF2B5EF4-FFF2-40B4-BE49-F238E27FC236}">
                <a16:creationId xmlns:a16="http://schemas.microsoft.com/office/drawing/2014/main" id="{401C6665-BA94-BE9D-6965-7A9FBB102F85}"/>
              </a:ext>
            </a:extLst>
          </p:cNvPr>
          <p:cNvGrpSpPr/>
          <p:nvPr/>
        </p:nvGrpSpPr>
        <p:grpSpPr>
          <a:xfrm>
            <a:off x="5255536" y="4723305"/>
            <a:ext cx="1147551" cy="1135411"/>
            <a:chOff x="5546646" y="4584386"/>
            <a:chExt cx="1329393" cy="1316672"/>
          </a:xfrm>
        </p:grpSpPr>
        <p:sp>
          <p:nvSpPr>
            <p:cNvPr id="12" name="Oval 11">
              <a:extLst>
                <a:ext uri="{FF2B5EF4-FFF2-40B4-BE49-F238E27FC236}">
                  <a16:creationId xmlns:a16="http://schemas.microsoft.com/office/drawing/2014/main" id="{A89B27EC-3314-298C-C7A1-785EF1CDFB8B}"/>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AFF5F2D-4BC1-8509-256A-CDADB65372D0}"/>
                </a:ext>
              </a:extLst>
            </p:cNvPr>
            <p:cNvSpPr/>
            <p:nvPr/>
          </p:nvSpPr>
          <p:spPr>
            <a:xfrm>
              <a:off x="5696714" y="4738355"/>
              <a:ext cx="1029256" cy="1008735"/>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hlinkClick r:id="" action="ppaction://noaction"/>
              <a:extLst>
                <a:ext uri="{FF2B5EF4-FFF2-40B4-BE49-F238E27FC236}">
                  <a16:creationId xmlns:a16="http://schemas.microsoft.com/office/drawing/2014/main" id="{35E0ED00-832C-306C-34C1-341FDC09E481}"/>
                </a:ext>
              </a:extLst>
            </p:cNvPr>
            <p:cNvSpPr/>
            <p:nvPr/>
          </p:nvSpPr>
          <p:spPr>
            <a:xfrm>
              <a:off x="5874106" y="4781057"/>
              <a:ext cx="674470" cy="1070734"/>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4</a:t>
              </a:r>
            </a:p>
          </p:txBody>
        </p:sp>
      </p:grpSp>
      <p:sp>
        <p:nvSpPr>
          <p:cNvPr id="29" name="Rectangle 28">
            <a:extLst>
              <a:ext uri="{FF2B5EF4-FFF2-40B4-BE49-F238E27FC236}">
                <a16:creationId xmlns:a16="http://schemas.microsoft.com/office/drawing/2014/main" id="{3E7E0BDA-2955-6E60-FD4D-C71254F9BE72}"/>
              </a:ext>
            </a:extLst>
          </p:cNvPr>
          <p:cNvSpPr/>
          <p:nvPr/>
        </p:nvSpPr>
        <p:spPr>
          <a:xfrm>
            <a:off x="6438454" y="4830686"/>
            <a:ext cx="4932176" cy="461665"/>
          </a:xfrm>
          <a:prstGeom prst="rect">
            <a:avLst/>
          </a:prstGeom>
          <a:noFill/>
        </p:spPr>
        <p:txBody>
          <a:bodyPr wrap="square" lIns="91440" tIns="45720" rIns="91440" bIns="45720">
            <a:spAutoFit/>
          </a:bodyPr>
          <a:lstStyle/>
          <a:p>
            <a:r>
              <a:rPr lang="en-US" sz="2400" b="1" cap="none" spc="0">
                <a:ln w="0"/>
                <a:solidFill>
                  <a:srgbClr val="70AD47"/>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LUẬN</a:t>
            </a:r>
          </a:p>
        </p:txBody>
      </p:sp>
      <p:sp>
        <p:nvSpPr>
          <p:cNvPr id="41" name="Rectangle 40">
            <a:extLst>
              <a:ext uri="{FF2B5EF4-FFF2-40B4-BE49-F238E27FC236}">
                <a16:creationId xmlns:a16="http://schemas.microsoft.com/office/drawing/2014/main" id="{139078F7-447C-2078-00C4-864ECA876D6A}"/>
              </a:ext>
            </a:extLst>
          </p:cNvPr>
          <p:cNvSpPr/>
          <p:nvPr/>
        </p:nvSpPr>
        <p:spPr>
          <a:xfrm>
            <a:off x="6434894" y="5256104"/>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đạt được, hạn chế và hướng phát triển</a:t>
            </a:r>
          </a:p>
        </p:txBody>
      </p:sp>
      <p:cxnSp>
        <p:nvCxnSpPr>
          <p:cNvPr id="42" name="Straight Connector 41">
            <a:extLst>
              <a:ext uri="{FF2B5EF4-FFF2-40B4-BE49-F238E27FC236}">
                <a16:creationId xmlns:a16="http://schemas.microsoft.com/office/drawing/2014/main" id="{3CD27151-0A6D-2793-1CFB-39ECB6280559}"/>
              </a:ext>
            </a:extLst>
          </p:cNvPr>
          <p:cNvCxnSpPr>
            <a:cxnSpLocks/>
          </p:cNvCxnSpPr>
          <p:nvPr/>
        </p:nvCxnSpPr>
        <p:spPr>
          <a:xfrm flipV="1">
            <a:off x="6532628" y="5264304"/>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6026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26/12/2024 10:19 PM</a:t>
            </a:fld>
            <a:endParaRPr lang="en-US"/>
          </a:p>
        </p:txBody>
      </p:sp>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 KIỂM THỬ</a:t>
            </a:r>
          </a:p>
        </p:txBody>
      </p:sp>
      <p:graphicFrame>
        <p:nvGraphicFramePr>
          <p:cNvPr id="3" name="Table 2">
            <a:extLst>
              <a:ext uri="{FF2B5EF4-FFF2-40B4-BE49-F238E27FC236}">
                <a16:creationId xmlns:a16="http://schemas.microsoft.com/office/drawing/2014/main" id="{0C3B848A-E9F2-BCB5-A1F1-AAA3BEB89AD7}"/>
              </a:ext>
            </a:extLst>
          </p:cNvPr>
          <p:cNvGraphicFramePr>
            <a:graphicFrameLocks noGrp="1"/>
          </p:cNvGraphicFramePr>
          <p:nvPr>
            <p:extLst>
              <p:ext uri="{D42A27DB-BD31-4B8C-83A1-F6EECF244321}">
                <p14:modId xmlns:p14="http://schemas.microsoft.com/office/powerpoint/2010/main" val="3027898125"/>
              </p:ext>
            </p:extLst>
          </p:nvPr>
        </p:nvGraphicFramePr>
        <p:xfrm>
          <a:off x="1215363" y="1335376"/>
          <a:ext cx="10147851" cy="3579524"/>
        </p:xfrm>
        <a:graphic>
          <a:graphicData uri="http://schemas.openxmlformats.org/drawingml/2006/table">
            <a:tbl>
              <a:tblPr firstRow="1" firstCol="1" bandRow="1">
                <a:tableStyleId>{5C22544A-7EE6-4342-B048-85BDC9FD1C3A}</a:tableStyleId>
              </a:tblPr>
              <a:tblGrid>
                <a:gridCol w="1117404">
                  <a:extLst>
                    <a:ext uri="{9D8B030D-6E8A-4147-A177-3AD203B41FA5}">
                      <a16:colId xmlns:a16="http://schemas.microsoft.com/office/drawing/2014/main" val="3260973835"/>
                    </a:ext>
                  </a:extLst>
                </a:gridCol>
                <a:gridCol w="2212205">
                  <a:extLst>
                    <a:ext uri="{9D8B030D-6E8A-4147-A177-3AD203B41FA5}">
                      <a16:colId xmlns:a16="http://schemas.microsoft.com/office/drawing/2014/main" val="725976977"/>
                    </a:ext>
                  </a:extLst>
                </a:gridCol>
                <a:gridCol w="2792895">
                  <a:extLst>
                    <a:ext uri="{9D8B030D-6E8A-4147-A177-3AD203B41FA5}">
                      <a16:colId xmlns:a16="http://schemas.microsoft.com/office/drawing/2014/main" val="1947162037"/>
                    </a:ext>
                  </a:extLst>
                </a:gridCol>
                <a:gridCol w="2971800">
                  <a:extLst>
                    <a:ext uri="{9D8B030D-6E8A-4147-A177-3AD203B41FA5}">
                      <a16:colId xmlns:a16="http://schemas.microsoft.com/office/drawing/2014/main" val="774644817"/>
                    </a:ext>
                  </a:extLst>
                </a:gridCol>
                <a:gridCol w="1053547">
                  <a:extLst>
                    <a:ext uri="{9D8B030D-6E8A-4147-A177-3AD203B41FA5}">
                      <a16:colId xmlns:a16="http://schemas.microsoft.com/office/drawing/2014/main" val="1755977416"/>
                    </a:ext>
                  </a:extLst>
                </a:gridCol>
              </a:tblGrid>
              <a:tr h="446938">
                <a:tc>
                  <a:txBody>
                    <a:bodyPr/>
                    <a:lstStyle/>
                    <a:p>
                      <a:pPr indent="457200" algn="ctr">
                        <a:lnSpc>
                          <a:spcPct val="150000"/>
                        </a:lnSpc>
                      </a:pPr>
                      <a:r>
                        <a:rPr lang="en-US" sz="1200">
                          <a:effectLst/>
                        </a:rPr>
                        <a:t>STT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Trường hợp</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Đầu vào</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Đầu ra</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Kết quả</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2649004493"/>
                  </a:ext>
                </a:extLst>
              </a:tr>
              <a:tr h="446938">
                <a:tc rowSpan="2">
                  <a:txBody>
                    <a:bodyPr/>
                    <a:lstStyle/>
                    <a:p>
                      <a:pPr indent="457200" algn="ctr">
                        <a:lnSpc>
                          <a:spcPct val="150000"/>
                        </a:lnSpc>
                      </a:pPr>
                      <a:r>
                        <a:rPr lang="en-US" sz="1200">
                          <a:effectLst/>
                        </a:rPr>
                        <a:t>1</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rowSpan="2">
                  <a:txBody>
                    <a:bodyPr/>
                    <a:lstStyle/>
                    <a:p>
                      <a:pPr indent="457200" algn="ctr">
                        <a:lnSpc>
                          <a:spcPct val="150000"/>
                        </a:lnSpc>
                      </a:pPr>
                      <a:r>
                        <a:rPr lang="vi-VN" sz="1200" kern="1200" dirty="0" smtClean="0">
                          <a:solidFill>
                            <a:schemeClr val="dk1"/>
                          </a:solidFill>
                          <a:effectLst/>
                          <a:latin typeface="+mn-lt"/>
                          <a:ea typeface="+mn-ea"/>
                          <a:cs typeface="+mn-cs"/>
                        </a:rPr>
                        <a:t>Kiểm tra chức năng đăng nhập</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dirty="0" err="1">
                          <a:effectLst/>
                        </a:rPr>
                        <a:t>Nhập</a:t>
                      </a:r>
                      <a:r>
                        <a:rPr lang="en-US" sz="1200" dirty="0">
                          <a:effectLst/>
                        </a:rPr>
                        <a:t> </a:t>
                      </a:r>
                      <a:r>
                        <a:rPr lang="en-US" sz="1200" dirty="0" err="1">
                          <a:effectLst/>
                        </a:rPr>
                        <a:t>tài</a:t>
                      </a:r>
                      <a:r>
                        <a:rPr lang="en-US" sz="1200" dirty="0">
                          <a:effectLst/>
                        </a:rPr>
                        <a:t> </a:t>
                      </a:r>
                      <a:r>
                        <a:rPr lang="en-US" sz="1200" dirty="0" err="1">
                          <a:effectLst/>
                        </a:rPr>
                        <a:t>khoản</a:t>
                      </a:r>
                      <a:r>
                        <a:rPr lang="en-US" sz="1200" dirty="0">
                          <a:effectLst/>
                        </a:rPr>
                        <a:t> </a:t>
                      </a:r>
                      <a:r>
                        <a:rPr lang="en-US" sz="1200" dirty="0" err="1">
                          <a:effectLst/>
                        </a:rPr>
                        <a:t>và</a:t>
                      </a:r>
                      <a:r>
                        <a:rPr lang="en-US" sz="1200" dirty="0">
                          <a:effectLst/>
                        </a:rPr>
                        <a:t> </a:t>
                      </a:r>
                      <a:r>
                        <a:rPr lang="en-US" sz="1200" dirty="0" err="1">
                          <a:effectLst/>
                        </a:rPr>
                        <a:t>mật</a:t>
                      </a:r>
                      <a:r>
                        <a:rPr lang="en-US" sz="1200" dirty="0">
                          <a:effectLst/>
                        </a:rPr>
                        <a:t> </a:t>
                      </a:r>
                      <a:r>
                        <a:rPr lang="en-US" sz="1200" dirty="0" err="1">
                          <a:effectLst/>
                        </a:rPr>
                        <a:t>khẩu</a:t>
                      </a:r>
                      <a:r>
                        <a:rPr lang="en-US" sz="1200" dirty="0">
                          <a:effectLst/>
                        </a:rPr>
                        <a:t> </a:t>
                      </a:r>
                      <a:r>
                        <a:rPr lang="en-US" sz="1200" dirty="0" err="1">
                          <a:effectLst/>
                        </a:rPr>
                        <a:t>hợp</a:t>
                      </a:r>
                      <a:r>
                        <a:rPr lang="en-US" sz="1200" dirty="0">
                          <a:effectLst/>
                        </a:rPr>
                        <a:t> </a:t>
                      </a:r>
                      <a:r>
                        <a:rPr lang="en-US" sz="1200" dirty="0" err="1">
                          <a:effectLst/>
                        </a:rPr>
                        <a:t>lệ</a:t>
                      </a:r>
                      <a:r>
                        <a:rPr lang="en-US" sz="1200" dirty="0">
                          <a:effectLst/>
                        </a:rPr>
                        <a: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dirty="0" err="1">
                          <a:effectLst/>
                        </a:rPr>
                        <a:t>Đăng</a:t>
                      </a:r>
                      <a:r>
                        <a:rPr lang="en-US" sz="1200" dirty="0">
                          <a:effectLst/>
                        </a:rPr>
                        <a:t> </a:t>
                      </a:r>
                      <a:r>
                        <a:rPr lang="en-US" sz="1200" dirty="0" err="1">
                          <a:effectLst/>
                        </a:rPr>
                        <a:t>nhập</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a:t>
                      </a:r>
                      <a:r>
                        <a:rPr lang="en-US" sz="1200" dirty="0" err="1">
                          <a:effectLst/>
                        </a:rPr>
                        <a:t>điều</a:t>
                      </a:r>
                      <a:r>
                        <a:rPr lang="en-US" sz="1200" dirty="0">
                          <a:effectLst/>
                        </a:rPr>
                        <a:t> </a:t>
                      </a:r>
                      <a:r>
                        <a:rPr lang="en-US" sz="1200" dirty="0" err="1">
                          <a:effectLst/>
                        </a:rPr>
                        <a:t>hướng</a:t>
                      </a:r>
                      <a:r>
                        <a:rPr lang="en-US" sz="1200" dirty="0">
                          <a:effectLst/>
                        </a:rPr>
                        <a:t> </a:t>
                      </a:r>
                      <a:r>
                        <a:rPr lang="en-US" sz="1200" dirty="0" err="1">
                          <a:effectLst/>
                        </a:rPr>
                        <a:t>về</a:t>
                      </a:r>
                      <a:r>
                        <a:rPr lang="en-US" sz="1200" dirty="0">
                          <a:effectLst/>
                        </a:rPr>
                        <a:t> </a:t>
                      </a:r>
                      <a:r>
                        <a:rPr lang="en-US" sz="1200" dirty="0" err="1">
                          <a:effectLst/>
                        </a:rPr>
                        <a:t>trang</a:t>
                      </a:r>
                      <a:r>
                        <a:rPr lang="en-US" sz="1200" dirty="0">
                          <a:effectLst/>
                        </a:rPr>
                        <a:t> </a:t>
                      </a:r>
                      <a:r>
                        <a:rPr lang="en-US" sz="1200" dirty="0" err="1">
                          <a:effectLst/>
                        </a:rPr>
                        <a:t>chủ</a:t>
                      </a:r>
                      <a:r>
                        <a:rPr lang="en-US" sz="1200" dirty="0">
                          <a:effectLst/>
                        </a:rPr>
                        <a: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Đạt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3178548742"/>
                  </a:ext>
                </a:extLst>
              </a:tr>
              <a:tr h="465502">
                <a:tc vMerge="1">
                  <a:txBody>
                    <a:bodyPr/>
                    <a:lstStyle/>
                    <a:p>
                      <a:endParaRPr lang="en-US"/>
                    </a:p>
                  </a:txBody>
                  <a:tcPr/>
                </a:tc>
                <a:tc vMerge="1">
                  <a:txBody>
                    <a:bodyPr/>
                    <a:lstStyle/>
                    <a:p>
                      <a:endParaRPr lang="en-US"/>
                    </a:p>
                  </a:txBody>
                  <a:tcPr/>
                </a:tc>
                <a:tc>
                  <a:txBody>
                    <a:bodyPr/>
                    <a:lstStyle/>
                    <a:p>
                      <a:pPr indent="457200" algn="ctr">
                        <a:lnSpc>
                          <a:spcPct val="150000"/>
                        </a:lnSpc>
                      </a:pPr>
                      <a:r>
                        <a:rPr lang="en-US" sz="1200" dirty="0" err="1">
                          <a:effectLst/>
                        </a:rPr>
                        <a:t>Nhập</a:t>
                      </a:r>
                      <a:r>
                        <a:rPr lang="en-US" sz="1200" dirty="0">
                          <a:effectLst/>
                        </a:rPr>
                        <a:t> </a:t>
                      </a:r>
                      <a:r>
                        <a:rPr lang="en-US" sz="1200" dirty="0" err="1">
                          <a:effectLst/>
                        </a:rPr>
                        <a:t>tài</a:t>
                      </a:r>
                      <a:r>
                        <a:rPr lang="en-US" sz="1200" dirty="0">
                          <a:effectLst/>
                        </a:rPr>
                        <a:t> </a:t>
                      </a:r>
                      <a:r>
                        <a:rPr lang="en-US" sz="1200" dirty="0" err="1">
                          <a:effectLst/>
                        </a:rPr>
                        <a:t>khoản</a:t>
                      </a:r>
                      <a:r>
                        <a:rPr lang="en-US" sz="1200" dirty="0">
                          <a:effectLst/>
                        </a:rPr>
                        <a:t> </a:t>
                      </a:r>
                      <a:r>
                        <a:rPr lang="en-US" sz="1200" dirty="0" err="1">
                          <a:effectLst/>
                        </a:rPr>
                        <a:t>và</a:t>
                      </a:r>
                      <a:r>
                        <a:rPr lang="en-US" sz="1200" dirty="0">
                          <a:effectLst/>
                        </a:rPr>
                        <a:t> </a:t>
                      </a:r>
                      <a:r>
                        <a:rPr lang="en-US" sz="1200" dirty="0" err="1">
                          <a:effectLst/>
                        </a:rPr>
                        <a:t>mật</a:t>
                      </a:r>
                      <a:r>
                        <a:rPr lang="en-US" sz="1200" dirty="0">
                          <a:effectLst/>
                        </a:rPr>
                        <a:t> </a:t>
                      </a:r>
                      <a:r>
                        <a:rPr lang="en-US" sz="1200" dirty="0" err="1">
                          <a:effectLst/>
                        </a:rPr>
                        <a:t>khẩu</a:t>
                      </a:r>
                      <a:r>
                        <a:rPr lang="en-US" sz="1200" dirty="0">
                          <a:effectLst/>
                        </a:rPr>
                        <a:t> </a:t>
                      </a:r>
                      <a:r>
                        <a:rPr lang="en-US" sz="1200" dirty="0" err="1">
                          <a:effectLst/>
                        </a:rPr>
                        <a:t>không</a:t>
                      </a:r>
                      <a:r>
                        <a:rPr lang="en-US" sz="1200" dirty="0">
                          <a:effectLst/>
                        </a:rPr>
                        <a:t> </a:t>
                      </a:r>
                      <a:r>
                        <a:rPr lang="en-US" sz="1200" dirty="0" err="1">
                          <a:effectLst/>
                        </a:rPr>
                        <a:t>hợp</a:t>
                      </a:r>
                      <a:r>
                        <a:rPr lang="en-US" sz="1200" dirty="0">
                          <a:effectLst/>
                        </a:rPr>
                        <a:t> </a:t>
                      </a:r>
                      <a:r>
                        <a:rPr lang="en-US" sz="1200" dirty="0" err="1">
                          <a:effectLst/>
                        </a:rPr>
                        <a:t>lệ</a:t>
                      </a:r>
                      <a:r>
                        <a:rPr lang="en-US" sz="1200" dirty="0">
                          <a:effectLst/>
                        </a:rPr>
                        <a: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Đăng nhập không thành công và có thông báo ra màn hình.</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a:effectLst/>
                        </a:rPr>
                        <a:t>Đạt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1293892254"/>
                  </a:ext>
                </a:extLst>
              </a:tr>
              <a:tr h="446938">
                <a:tc rowSpan="2">
                  <a:txBody>
                    <a:bodyPr/>
                    <a:lstStyle/>
                    <a:p>
                      <a:pPr indent="457200" algn="ctr">
                        <a:lnSpc>
                          <a:spcPct val="150000"/>
                        </a:lnSpc>
                      </a:pPr>
                      <a:r>
                        <a:rPr lang="en-US" sz="1200">
                          <a:effectLst/>
                        </a:rPr>
                        <a:t>2</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rowSpan="2">
                  <a:txBody>
                    <a:bodyPr/>
                    <a:lstStyle/>
                    <a:p>
                      <a:pPr indent="457200" algn="ctr">
                        <a:lnSpc>
                          <a:spcPct val="150000"/>
                        </a:lnSpc>
                      </a:pPr>
                      <a:r>
                        <a:rPr lang="vi-VN" sz="1200" kern="1200" dirty="0" smtClean="0">
                          <a:solidFill>
                            <a:schemeClr val="dk1"/>
                          </a:solidFill>
                          <a:effectLst/>
                          <a:latin typeface="+mn-lt"/>
                          <a:ea typeface="+mn-ea"/>
                          <a:cs typeface="+mn-cs"/>
                        </a:rPr>
                        <a:t>Kiểm tra chức năng đăng ký tài khoản</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Đăng ký với thông tin hợp lệ</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Đăng ký thành công và chuyển sang trang đăng nhập .</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dirty="0" err="1">
                          <a:effectLst/>
                        </a:rPr>
                        <a:t>Đạt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478961528"/>
                  </a:ext>
                </a:extLst>
              </a:tr>
              <a:tr h="611241">
                <a:tc vMerge="1">
                  <a:txBody>
                    <a:bodyPr/>
                    <a:lstStyle/>
                    <a:p>
                      <a:endParaRPr lang="en-US"/>
                    </a:p>
                  </a:txBody>
                  <a:tcPr/>
                </a:tc>
                <a:tc vMerge="1">
                  <a:txBody>
                    <a:bodyPr/>
                    <a:lstStyle/>
                    <a:p>
                      <a:endParaRPr lang="en-US"/>
                    </a:p>
                  </a:txBody>
                  <a:tcPr/>
                </a:tc>
                <a:tc>
                  <a:txBody>
                    <a:bodyPr/>
                    <a:lstStyle/>
                    <a:p>
                      <a:pPr indent="457200" algn="ctr">
                        <a:lnSpc>
                          <a:spcPct val="150000"/>
                        </a:lnSpc>
                      </a:pPr>
                      <a:r>
                        <a:rPr lang="vi-VN" sz="1200" kern="1200" dirty="0" smtClean="0">
                          <a:solidFill>
                            <a:schemeClr val="dk1"/>
                          </a:solidFill>
                          <a:effectLst/>
                          <a:latin typeface="+mn-lt"/>
                          <a:ea typeface="+mn-ea"/>
                          <a:cs typeface="+mn-cs"/>
                        </a:rPr>
                        <a:t>Đăng ký với thông tin không hợp lệ</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Hệ thống thông báo không hợp lệ.</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dirty="0" err="1">
                          <a:effectLst/>
                        </a:rPr>
                        <a:t>Đạt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1506256037"/>
                  </a:ext>
                </a:extLst>
              </a:tr>
              <a:tr h="773723">
                <a:tc>
                  <a:txBody>
                    <a:bodyPr/>
                    <a:lstStyle/>
                    <a:p>
                      <a:pPr indent="457200" algn="ctr">
                        <a:lnSpc>
                          <a:spcPct val="150000"/>
                        </a:lnSpc>
                      </a:pPr>
                      <a:r>
                        <a:rPr lang="en-US" sz="1200">
                          <a:effectLst/>
                        </a:rPr>
                        <a:t>3</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Kiểm tra chức năng đăng xuất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Đăng xuất tài khoản</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vi-VN" sz="1200" kern="1200" dirty="0" smtClean="0">
                          <a:solidFill>
                            <a:schemeClr val="dk1"/>
                          </a:solidFill>
                          <a:effectLst/>
                          <a:latin typeface="+mn-lt"/>
                          <a:ea typeface="+mn-ea"/>
                          <a:cs typeface="+mn-cs"/>
                        </a:rPr>
                        <a:t>Đăng xuất khỏi tài khoản, chuyển sang trang chủ của khách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tc>
                  <a:txBody>
                    <a:bodyPr/>
                    <a:lstStyle/>
                    <a:p>
                      <a:pPr indent="457200" algn="ctr">
                        <a:lnSpc>
                          <a:spcPct val="150000"/>
                        </a:lnSpc>
                      </a:pPr>
                      <a:r>
                        <a:rPr lang="en-US" sz="1200" dirty="0" err="1">
                          <a:effectLst/>
                        </a:rPr>
                        <a:t>Đạt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33250" marR="33250" marT="0" marB="0"/>
                </a:tc>
                <a:extLst>
                  <a:ext uri="{0D108BD9-81ED-4DB2-BD59-A6C34878D82A}">
                    <a16:rowId xmlns:a16="http://schemas.microsoft.com/office/drawing/2014/main" val="1408186430"/>
                  </a:ext>
                </a:extLst>
              </a:tr>
            </a:tbl>
          </a:graphicData>
        </a:graphic>
      </p:graphicFrame>
    </p:spTree>
    <p:extLst>
      <p:ext uri="{BB962C8B-B14F-4D97-AF65-F5344CB8AC3E}">
        <p14:creationId xmlns:p14="http://schemas.microsoft.com/office/powerpoint/2010/main" val="556926759"/>
      </p:ext>
    </p:extLst>
  </p:cSld>
  <p:clrMapOvr>
    <a:masterClrMapping/>
  </p:clrMapOvr>
  <p:transition spd="slow">
    <p:push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26/12/2024 10:19 PM</a:t>
            </a:fld>
            <a:endParaRPr lang="en-US"/>
          </a:p>
        </p:txBody>
      </p:sp>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 KIỂM THỬ</a:t>
            </a:r>
          </a:p>
        </p:txBody>
      </p:sp>
      <p:graphicFrame>
        <p:nvGraphicFramePr>
          <p:cNvPr id="5" name="Table 4">
            <a:extLst>
              <a:ext uri="{FF2B5EF4-FFF2-40B4-BE49-F238E27FC236}">
                <a16:creationId xmlns:a16="http://schemas.microsoft.com/office/drawing/2014/main" id="{6D2629B6-8AA4-D949-1B33-701627AEECD7}"/>
              </a:ext>
            </a:extLst>
          </p:cNvPr>
          <p:cNvGraphicFramePr>
            <a:graphicFrameLocks noGrp="1"/>
          </p:cNvGraphicFramePr>
          <p:nvPr>
            <p:extLst>
              <p:ext uri="{D42A27DB-BD31-4B8C-83A1-F6EECF244321}">
                <p14:modId xmlns:p14="http://schemas.microsoft.com/office/powerpoint/2010/main" val="3304305892"/>
              </p:ext>
            </p:extLst>
          </p:nvPr>
        </p:nvGraphicFramePr>
        <p:xfrm>
          <a:off x="1043609" y="1069947"/>
          <a:ext cx="10565294" cy="3519638"/>
        </p:xfrm>
        <a:graphic>
          <a:graphicData uri="http://schemas.openxmlformats.org/drawingml/2006/table">
            <a:tbl>
              <a:tblPr firstRow="1" firstCol="1" bandRow="1">
                <a:tableStyleId>{5C22544A-7EE6-4342-B048-85BDC9FD1C3A}</a:tableStyleId>
              </a:tblPr>
              <a:tblGrid>
                <a:gridCol w="815009">
                  <a:extLst>
                    <a:ext uri="{9D8B030D-6E8A-4147-A177-3AD203B41FA5}">
                      <a16:colId xmlns:a16="http://schemas.microsoft.com/office/drawing/2014/main" val="1318771795"/>
                    </a:ext>
                  </a:extLst>
                </a:gridCol>
                <a:gridCol w="1679713">
                  <a:extLst>
                    <a:ext uri="{9D8B030D-6E8A-4147-A177-3AD203B41FA5}">
                      <a16:colId xmlns:a16="http://schemas.microsoft.com/office/drawing/2014/main" val="3195091437"/>
                    </a:ext>
                  </a:extLst>
                </a:gridCol>
                <a:gridCol w="2464904">
                  <a:extLst>
                    <a:ext uri="{9D8B030D-6E8A-4147-A177-3AD203B41FA5}">
                      <a16:colId xmlns:a16="http://schemas.microsoft.com/office/drawing/2014/main" val="2817860829"/>
                    </a:ext>
                  </a:extLst>
                </a:gridCol>
                <a:gridCol w="3081130">
                  <a:extLst>
                    <a:ext uri="{9D8B030D-6E8A-4147-A177-3AD203B41FA5}">
                      <a16:colId xmlns:a16="http://schemas.microsoft.com/office/drawing/2014/main" val="3907499283"/>
                    </a:ext>
                  </a:extLst>
                </a:gridCol>
                <a:gridCol w="2524538">
                  <a:extLst>
                    <a:ext uri="{9D8B030D-6E8A-4147-A177-3AD203B41FA5}">
                      <a16:colId xmlns:a16="http://schemas.microsoft.com/office/drawing/2014/main" val="2174754388"/>
                    </a:ext>
                  </a:extLst>
                </a:gridCol>
              </a:tblGrid>
              <a:tr h="418852">
                <a:tc rowSpan="2">
                  <a:txBody>
                    <a:bodyPr/>
                    <a:lstStyle/>
                    <a:p>
                      <a:pPr indent="457200" algn="ctr">
                        <a:lnSpc>
                          <a:spcPct val="150000"/>
                        </a:lnSpc>
                      </a:pPr>
                      <a:r>
                        <a:rPr lang="en-US" sz="1100" b="0">
                          <a:effectLst/>
                        </a:rPr>
                        <a:t>4</a:t>
                      </a:r>
                      <a:endParaRPr lang="en-US" sz="1100" b="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rowSpan="2">
                  <a:txBody>
                    <a:bodyPr/>
                    <a:lstStyle/>
                    <a:p>
                      <a:pPr indent="457200" algn="ctr">
                        <a:lnSpc>
                          <a:spcPct val="150000"/>
                        </a:lnSpc>
                      </a:pPr>
                      <a:r>
                        <a:rPr lang="vi-VN" sz="1200" b="0" kern="1200" dirty="0" smtClean="0">
                          <a:solidFill>
                            <a:schemeClr val="tx1"/>
                          </a:solidFill>
                          <a:effectLst/>
                          <a:latin typeface="+mn-lt"/>
                          <a:ea typeface="+mn-ea"/>
                          <a:cs typeface="+mn-cs"/>
                        </a:rPr>
                        <a:t>Kiểm tra chức năng tìm kiếm món ăn</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solidFill>
                      <a:srgbClr val="CFD5EA"/>
                    </a:solidFill>
                  </a:tcPr>
                </a:tc>
                <a:tc>
                  <a:txBody>
                    <a:bodyPr/>
                    <a:lstStyle/>
                    <a:p>
                      <a:pPr indent="457200" algn="ctr">
                        <a:lnSpc>
                          <a:spcPct val="150000"/>
                        </a:lnSpc>
                      </a:pPr>
                      <a:r>
                        <a:rPr lang="vi-VN" sz="1200" b="0" kern="1200" dirty="0" smtClean="0">
                          <a:solidFill>
                            <a:schemeClr val="tx1"/>
                          </a:solidFill>
                          <a:effectLst/>
                          <a:latin typeface="+mn-lt"/>
                          <a:ea typeface="+mn-ea"/>
                          <a:cs typeface="+mn-cs"/>
                        </a:rPr>
                        <a:t>Nhập từ khóa món ăn cần tìm có tồn tại</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solidFill>
                      <a:srgbClr val="E9EBF5"/>
                    </a:solidFill>
                  </a:tcPr>
                </a:tc>
                <a:tc>
                  <a:txBody>
                    <a:bodyPr/>
                    <a:lstStyle/>
                    <a:p>
                      <a:pPr indent="457200" algn="ctr">
                        <a:lnSpc>
                          <a:spcPct val="150000"/>
                        </a:lnSpc>
                      </a:pPr>
                      <a:r>
                        <a:rPr lang="vi-VN" sz="1200" b="0" kern="1200" dirty="0" smtClean="0">
                          <a:solidFill>
                            <a:schemeClr val="tx1"/>
                          </a:solidFill>
                          <a:effectLst/>
                          <a:latin typeface="+mn-lt"/>
                          <a:ea typeface="+mn-ea"/>
                          <a:cs typeface="+mn-cs"/>
                        </a:rPr>
                        <a:t>Hiển thị tất cả các món ăn chứa từ khóa vừa nhập.</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solidFill>
                      <a:srgbClr val="E9EBF5"/>
                    </a:solidFill>
                  </a:tcPr>
                </a:tc>
                <a:tc>
                  <a:txBody>
                    <a:bodyPr/>
                    <a:lstStyle/>
                    <a:p>
                      <a:pPr indent="457200" algn="ctr">
                        <a:lnSpc>
                          <a:spcPct val="150000"/>
                        </a:lnSpc>
                      </a:pPr>
                      <a:r>
                        <a:rPr lang="en-US" sz="1100" b="0" dirty="0" err="1">
                          <a:solidFill>
                            <a:schemeClr val="tx1"/>
                          </a:solidFill>
                          <a:effectLst/>
                        </a:rPr>
                        <a:t>Đạt</a:t>
                      </a:r>
                      <a:endParaRPr lang="en-US" sz="11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solidFill>
                      <a:srgbClr val="E9EBF5"/>
                    </a:solidFill>
                  </a:tcPr>
                </a:tc>
                <a:extLst>
                  <a:ext uri="{0D108BD9-81ED-4DB2-BD59-A6C34878D82A}">
                    <a16:rowId xmlns:a16="http://schemas.microsoft.com/office/drawing/2014/main" val="2019381042"/>
                  </a:ext>
                </a:extLst>
              </a:tr>
              <a:tr h="553113">
                <a:tc vMerge="1">
                  <a:txBody>
                    <a:bodyPr/>
                    <a:lstStyle/>
                    <a:p>
                      <a:endParaRPr lang="en-US"/>
                    </a:p>
                  </a:txBody>
                  <a:tcPr/>
                </a:tc>
                <a:tc vMerge="1">
                  <a:txBody>
                    <a:bodyPr/>
                    <a:lstStyle/>
                    <a:p>
                      <a:endParaRPr lang="en-US"/>
                    </a:p>
                  </a:txBody>
                  <a:tcPr/>
                </a:tc>
                <a:tc>
                  <a:txBody>
                    <a:bodyPr/>
                    <a:lstStyle/>
                    <a:p>
                      <a:pPr algn="ctr"/>
                      <a:r>
                        <a:rPr lang="en-US" sz="1200" kern="1200" dirty="0" smtClean="0">
                          <a:solidFill>
                            <a:schemeClr val="dk1"/>
                          </a:solidFill>
                          <a:effectLst/>
                          <a:latin typeface="+mn-lt"/>
                          <a:ea typeface="+mn-ea"/>
                          <a:cs typeface="+mn-cs"/>
                        </a:rPr>
                        <a:t>          </a:t>
                      </a:r>
                      <a:r>
                        <a:rPr lang="vi-VN" sz="1200" kern="1200" dirty="0" smtClean="0">
                          <a:solidFill>
                            <a:schemeClr val="dk1"/>
                          </a:solidFill>
                          <a:effectLst/>
                          <a:latin typeface="+mn-lt"/>
                          <a:ea typeface="+mn-ea"/>
                          <a:cs typeface="+mn-cs"/>
                        </a:rPr>
                        <a:t>Nhập từ khóa món ăn cần tìm không tồn tại</a:t>
                      </a:r>
                      <a:endParaRPr lang="en-US" sz="1200" dirty="0"/>
                    </a:p>
                  </a:txBody>
                  <a:tcPr marL="31161" marR="31161" marT="0" marB="0"/>
                </a:tc>
                <a:tc>
                  <a:txBody>
                    <a:bodyPr/>
                    <a:lstStyle/>
                    <a:p>
                      <a:pPr algn="ctr"/>
                      <a:r>
                        <a:rPr lang="vi-VN" sz="1200" kern="1200" dirty="0" smtClean="0">
                          <a:solidFill>
                            <a:schemeClr val="dk1"/>
                          </a:solidFill>
                          <a:effectLst/>
                          <a:latin typeface="+mn-lt"/>
                          <a:ea typeface="+mn-ea"/>
                          <a:cs typeface="+mn-cs"/>
                        </a:rPr>
                        <a:t>Không hiển thị món ăn nào.</a:t>
                      </a:r>
                      <a:endParaRPr lang="en-US" sz="1200" dirty="0"/>
                    </a:p>
                  </a:txBody>
                  <a:tcPr marL="31161" marR="31161"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effectLst/>
                        </a:rPr>
                        <a:t>                 </a:t>
                      </a:r>
                      <a:r>
                        <a:rPr lang="en-US" sz="1200" b="0" dirty="0" err="1" smtClean="0">
                          <a:effectLst/>
                        </a:rPr>
                        <a:t>Đạt</a:t>
                      </a:r>
                      <a:endParaRPr lang="en-US" sz="1200" b="0" dirty="0" smtClean="0">
                        <a:effectLst/>
                        <a:latin typeface="Times New Roman" panose="02020603050405020304" pitchFamily="18" charset="0"/>
                        <a:ea typeface="Arial" panose="020B0604020202020204" pitchFamily="34" charset="0"/>
                        <a:cs typeface="Arial" panose="020B0604020202020204" pitchFamily="34" charset="0"/>
                      </a:endParaRPr>
                    </a:p>
                    <a:p>
                      <a:pPr algn="ctr"/>
                      <a:endParaRPr lang="en-US" sz="1200" dirty="0"/>
                    </a:p>
                  </a:txBody>
                  <a:tcPr marL="31161" marR="31161" marT="0" marB="0"/>
                </a:tc>
                <a:extLst>
                  <a:ext uri="{0D108BD9-81ED-4DB2-BD59-A6C34878D82A}">
                    <a16:rowId xmlns:a16="http://schemas.microsoft.com/office/drawing/2014/main" val="3707425467"/>
                  </a:ext>
                </a:extLst>
              </a:tr>
              <a:tr h="564269">
                <a:tc rowSpan="2">
                  <a:txBody>
                    <a:bodyPr/>
                    <a:lstStyle/>
                    <a:p>
                      <a:pPr indent="457200" algn="ctr">
                        <a:lnSpc>
                          <a:spcPct val="150000"/>
                        </a:lnSpc>
                      </a:pPr>
                      <a:r>
                        <a:rPr lang="en-US" sz="1100" b="0">
                          <a:effectLst/>
                        </a:rPr>
                        <a:t>5</a:t>
                      </a:r>
                      <a:endParaRPr lang="en-US" sz="1100" b="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rowSpan="2">
                  <a:txBody>
                    <a:bodyPr/>
                    <a:lstStyle/>
                    <a:p>
                      <a:pPr indent="457200" algn="ctr">
                        <a:lnSpc>
                          <a:spcPct val="150000"/>
                        </a:lnSpc>
                      </a:pPr>
                      <a:r>
                        <a:rPr lang="vi-VN" sz="1200" kern="1200" dirty="0" smtClean="0">
                          <a:solidFill>
                            <a:schemeClr val="dk1"/>
                          </a:solidFill>
                          <a:effectLst/>
                          <a:latin typeface="+mn-lt"/>
                          <a:ea typeface="+mn-ea"/>
                          <a:cs typeface="+mn-cs"/>
                        </a:rPr>
                        <a:t>Kiểm tra chức năng xem chi tiết món ăn</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vi-VN" sz="1200" kern="1200" dirty="0" smtClean="0">
                          <a:solidFill>
                            <a:schemeClr val="dk1"/>
                          </a:solidFill>
                          <a:effectLst/>
                          <a:latin typeface="+mn-lt"/>
                          <a:ea typeface="+mn-ea"/>
                          <a:cs typeface="+mn-cs"/>
                        </a:rPr>
                        <a:t>Đã đăng nhập tài khoản</a:t>
                      </a:r>
                      <a:r>
                        <a:rPr lang="en-US" sz="1200" b="0" dirty="0">
                          <a:effectLst/>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vi-VN" sz="1200" kern="1200" dirty="0" smtClean="0">
                          <a:solidFill>
                            <a:schemeClr val="dk1"/>
                          </a:solidFill>
                          <a:effectLst/>
                          <a:latin typeface="+mn-lt"/>
                          <a:ea typeface="+mn-ea"/>
                          <a:cs typeface="+mn-cs"/>
                        </a:rPr>
                        <a:t>Xem được thông tin chi tiết của món ăn</a:t>
                      </a:r>
                      <a:r>
                        <a:rPr lang="en-US" sz="1200" b="0" dirty="0">
                          <a:effectLst/>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en-US" sz="1100" b="0" dirty="0" err="1">
                          <a:effectLst/>
                        </a:rPr>
                        <a:t>Đạt</a:t>
                      </a:r>
                      <a:endParaRPr lang="en-US" sz="11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extLst>
                  <a:ext uri="{0D108BD9-81ED-4DB2-BD59-A6C34878D82A}">
                    <a16:rowId xmlns:a16="http://schemas.microsoft.com/office/drawing/2014/main" val="4270529113"/>
                  </a:ext>
                </a:extLst>
              </a:tr>
              <a:tr h="564269">
                <a:tc vMerge="1">
                  <a:txBody>
                    <a:bodyPr/>
                    <a:lstStyle/>
                    <a:p>
                      <a:endParaRPr lang="en-US"/>
                    </a:p>
                  </a:txBody>
                  <a:tcPr/>
                </a:tc>
                <a:tc vMerge="1">
                  <a:txBody>
                    <a:bodyPr/>
                    <a:lstStyle/>
                    <a:p>
                      <a:endParaRPr lang="en-US"/>
                    </a:p>
                  </a:txBody>
                  <a:tcPr/>
                </a:tc>
                <a:tc>
                  <a:txBody>
                    <a:bodyPr/>
                    <a:lstStyle/>
                    <a:p>
                      <a:pPr indent="457200" algn="ctr">
                        <a:lnSpc>
                          <a:spcPct val="150000"/>
                        </a:lnSpc>
                      </a:pPr>
                      <a:r>
                        <a:rPr lang="vi-VN" sz="1200" kern="1200" dirty="0" smtClean="0">
                          <a:solidFill>
                            <a:schemeClr val="dk1"/>
                          </a:solidFill>
                          <a:effectLst/>
                          <a:latin typeface="+mn-lt"/>
                          <a:ea typeface="+mn-ea"/>
                          <a:cs typeface="+mn-cs"/>
                        </a:rPr>
                        <a:t>Chưa đăng nhập tài khoản</a:t>
                      </a:r>
                      <a:r>
                        <a:rPr lang="en-US" sz="1200" b="0" dirty="0">
                          <a:effectLst/>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vi-VN" sz="1200" kern="1200" dirty="0" smtClean="0">
                          <a:solidFill>
                            <a:schemeClr val="dk1"/>
                          </a:solidFill>
                          <a:effectLst/>
                          <a:latin typeface="+mn-lt"/>
                          <a:ea typeface="+mn-ea"/>
                          <a:cs typeface="+mn-cs"/>
                        </a:rPr>
                        <a:t>Xem được thông tin chi tiết của món ăn</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en-US" sz="1100" b="0" dirty="0" err="1">
                          <a:effectLst/>
                        </a:rPr>
                        <a:t>Đạt</a:t>
                      </a:r>
                      <a:endParaRPr lang="en-US" sz="11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extLst>
                  <a:ext uri="{0D108BD9-81ED-4DB2-BD59-A6C34878D82A}">
                    <a16:rowId xmlns:a16="http://schemas.microsoft.com/office/drawing/2014/main" val="3273449155"/>
                  </a:ext>
                </a:extLst>
              </a:tr>
              <a:tr h="564269">
                <a:tc rowSpan="2">
                  <a:txBody>
                    <a:bodyPr/>
                    <a:lstStyle/>
                    <a:p>
                      <a:pPr indent="457200" algn="ctr">
                        <a:lnSpc>
                          <a:spcPct val="150000"/>
                        </a:lnSpc>
                      </a:pPr>
                      <a:r>
                        <a:rPr lang="en-US" sz="1100" b="0">
                          <a:effectLst/>
                        </a:rPr>
                        <a:t>6</a:t>
                      </a:r>
                      <a:endParaRPr lang="en-US" sz="1100" b="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rowSpan="2">
                  <a:txBody>
                    <a:bodyPr/>
                    <a:lstStyle/>
                    <a:p>
                      <a:pPr indent="457200" algn="ctr">
                        <a:lnSpc>
                          <a:spcPct val="150000"/>
                        </a:lnSpc>
                      </a:pPr>
                      <a:r>
                        <a:rPr lang="vi-VN" sz="1200" kern="1200" dirty="0" smtClean="0">
                          <a:solidFill>
                            <a:schemeClr val="dk1"/>
                          </a:solidFill>
                          <a:effectLst/>
                          <a:latin typeface="+mn-lt"/>
                          <a:ea typeface="+mn-ea"/>
                          <a:cs typeface="+mn-cs"/>
                        </a:rPr>
                        <a:t>Kiểm tra chức năng thêm vào giỏ</a:t>
                      </a:r>
                      <a:r>
                        <a:rPr lang="en-US" sz="1200" kern="1200" dirty="0" smtClean="0">
                          <a:solidFill>
                            <a:schemeClr val="dk1"/>
                          </a:solidFill>
                          <a:effectLst/>
                          <a:latin typeface="+mn-lt"/>
                          <a:ea typeface="+mn-ea"/>
                          <a:cs typeface="+mn-cs"/>
                        </a:rPr>
                        <a:t> </a:t>
                      </a:r>
                      <a:r>
                        <a:rPr lang="en-US" sz="1200" kern="1200" dirty="0" err="1" smtClean="0">
                          <a:solidFill>
                            <a:schemeClr val="dk1"/>
                          </a:solidFill>
                          <a:effectLst/>
                          <a:latin typeface="+mn-lt"/>
                          <a:ea typeface="+mn-ea"/>
                          <a:cs typeface="+mn-cs"/>
                        </a:rPr>
                        <a:t>hàng</a:t>
                      </a:r>
                      <a:r>
                        <a:rPr lang="vi-VN" sz="1200" kern="1200" dirty="0" smtClean="0">
                          <a:solidFill>
                            <a:schemeClr val="dk1"/>
                          </a:solidFill>
                          <a:effectLst/>
                          <a:latin typeface="+mn-lt"/>
                          <a:ea typeface="+mn-ea"/>
                          <a:cs typeface="+mn-cs"/>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vi-VN" sz="1200" kern="1200" dirty="0" smtClean="0">
                          <a:solidFill>
                            <a:schemeClr val="dk1"/>
                          </a:solidFill>
                          <a:effectLst/>
                          <a:latin typeface="+mn-lt"/>
                          <a:ea typeface="+mn-ea"/>
                          <a:cs typeface="+mn-cs"/>
                        </a:rPr>
                        <a:t>Đã đăng nhập tài khoản</a:t>
                      </a:r>
                      <a:r>
                        <a:rPr lang="en-US" sz="1200" b="0" dirty="0">
                          <a:effectLst/>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marL="69850">
                        <a:lnSpc>
                          <a:spcPct val="150000"/>
                        </a:lnSpc>
                        <a:spcAft>
                          <a:spcPts val="0"/>
                        </a:spcAft>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Thêm</a:t>
                      </a:r>
                      <a:r>
                        <a:rPr lang="vi-VN" sz="120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vi-VN" sz="12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món ăn</a:t>
                      </a:r>
                      <a:r>
                        <a:rPr lang="vi-VN" sz="120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vào giỏ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457200" algn="ctr">
                        <a:lnSpc>
                          <a:spcPct val="150000"/>
                        </a:lnSpc>
                      </a:pPr>
                      <a:r>
                        <a:rPr lang="en-US" sz="1100" b="0" dirty="0" err="1">
                          <a:effectLst/>
                        </a:rPr>
                        <a:t>Đạt</a:t>
                      </a:r>
                      <a:endParaRPr lang="en-US" sz="11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extLst>
                  <a:ext uri="{0D108BD9-81ED-4DB2-BD59-A6C34878D82A}">
                    <a16:rowId xmlns:a16="http://schemas.microsoft.com/office/drawing/2014/main" val="3218358349"/>
                  </a:ext>
                </a:extLst>
              </a:tr>
              <a:tr h="725078">
                <a:tc vMerge="1">
                  <a:txBody>
                    <a:bodyPr/>
                    <a:lstStyle/>
                    <a:p>
                      <a:endParaRPr lang="en-US"/>
                    </a:p>
                  </a:txBody>
                  <a:tcPr/>
                </a:tc>
                <a:tc vMerge="1">
                  <a:txBody>
                    <a:bodyPr/>
                    <a:lstStyle/>
                    <a:p>
                      <a:endParaRPr lang="en-US"/>
                    </a:p>
                  </a:txBody>
                  <a:tcPr/>
                </a:tc>
                <a:tc>
                  <a:txBody>
                    <a:bodyPr/>
                    <a:lstStyle/>
                    <a:p>
                      <a:pPr indent="457200" algn="ctr">
                        <a:lnSpc>
                          <a:spcPct val="150000"/>
                        </a:lnSpc>
                      </a:pPr>
                      <a:r>
                        <a:rPr lang="vi-VN" sz="1200" kern="1200" dirty="0" smtClean="0">
                          <a:solidFill>
                            <a:schemeClr val="dk1"/>
                          </a:solidFill>
                          <a:effectLst/>
                          <a:latin typeface="+mn-lt"/>
                          <a:ea typeface="+mn-ea"/>
                          <a:cs typeface="+mn-cs"/>
                        </a:rPr>
                        <a:t>Chưa đăng nhập tài khoản</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vi-VN" sz="1200" kern="1200" dirty="0" smtClean="0">
                          <a:solidFill>
                            <a:schemeClr val="dk1"/>
                          </a:solidFill>
                          <a:effectLst/>
                          <a:latin typeface="+mn-lt"/>
                          <a:ea typeface="+mn-ea"/>
                          <a:cs typeface="+mn-cs"/>
                        </a:rPr>
                        <a:t>Thêm được món ăn vào giỏ hàng</a:t>
                      </a:r>
                      <a:r>
                        <a:rPr lang="en-US" sz="1200" b="0" dirty="0">
                          <a:effectLst/>
                        </a:rPr>
                        <a:t> </a:t>
                      </a:r>
                      <a:endParaRPr lang="en-US" sz="12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tc>
                  <a:txBody>
                    <a:bodyPr/>
                    <a:lstStyle/>
                    <a:p>
                      <a:pPr indent="457200" algn="ctr">
                        <a:lnSpc>
                          <a:spcPct val="150000"/>
                        </a:lnSpc>
                      </a:pPr>
                      <a:r>
                        <a:rPr lang="en-US" sz="1100" b="0" dirty="0" err="1">
                          <a:effectLst/>
                        </a:rPr>
                        <a:t>Đạt</a:t>
                      </a:r>
                      <a:endParaRPr lang="en-US" sz="1100" b="0" dirty="0">
                        <a:effectLst/>
                        <a:latin typeface="Times New Roman" panose="02020603050405020304" pitchFamily="18" charset="0"/>
                        <a:ea typeface="Arial" panose="020B0604020202020204" pitchFamily="34" charset="0"/>
                        <a:cs typeface="Arial" panose="020B0604020202020204" pitchFamily="34" charset="0"/>
                      </a:endParaRPr>
                    </a:p>
                  </a:txBody>
                  <a:tcPr marL="31161" marR="31161" marT="0" marB="0"/>
                </a:tc>
                <a:extLst>
                  <a:ext uri="{0D108BD9-81ED-4DB2-BD59-A6C34878D82A}">
                    <a16:rowId xmlns:a16="http://schemas.microsoft.com/office/drawing/2014/main" val="4049720656"/>
                  </a:ext>
                </a:extLst>
              </a:tr>
            </a:tbl>
          </a:graphicData>
        </a:graphic>
      </p:graphicFrame>
    </p:spTree>
    <p:extLst>
      <p:ext uri="{BB962C8B-B14F-4D97-AF65-F5344CB8AC3E}">
        <p14:creationId xmlns:p14="http://schemas.microsoft.com/office/powerpoint/2010/main" val="1510476448"/>
      </p:ext>
    </p:extLst>
  </p:cSld>
  <p:clrMapOvr>
    <a:masterClrMapping/>
  </p:clrMapOvr>
  <p:transition spd="slow">
    <p:push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26/12/2024 10:19 PM</a:t>
            </a:fld>
            <a:endParaRPr lang="en-US"/>
          </a:p>
        </p:txBody>
      </p:sp>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 KIỂM THỬ</a:t>
            </a:r>
          </a:p>
        </p:txBody>
      </p:sp>
      <p:graphicFrame>
        <p:nvGraphicFramePr>
          <p:cNvPr id="5" name="Table 4">
            <a:extLst>
              <a:ext uri="{FF2B5EF4-FFF2-40B4-BE49-F238E27FC236}">
                <a16:creationId xmlns:a16="http://schemas.microsoft.com/office/drawing/2014/main" id="{E3035D98-08C9-559D-F2CC-8910D38D3CC3}"/>
              </a:ext>
            </a:extLst>
          </p:cNvPr>
          <p:cNvGraphicFramePr>
            <a:graphicFrameLocks noGrp="1"/>
          </p:cNvGraphicFramePr>
          <p:nvPr>
            <p:extLst>
              <p:ext uri="{D42A27DB-BD31-4B8C-83A1-F6EECF244321}">
                <p14:modId xmlns:p14="http://schemas.microsoft.com/office/powerpoint/2010/main" val="2647018656"/>
              </p:ext>
            </p:extLst>
          </p:nvPr>
        </p:nvGraphicFramePr>
        <p:xfrm>
          <a:off x="1033670" y="1053548"/>
          <a:ext cx="10909004" cy="4849187"/>
        </p:xfrm>
        <a:graphic>
          <a:graphicData uri="http://schemas.openxmlformats.org/drawingml/2006/table">
            <a:tbl>
              <a:tblPr firstRow="1" firstCol="1" bandRow="1">
                <a:tableStyleId>{5C22544A-7EE6-4342-B048-85BDC9FD1C3A}</a:tableStyleId>
              </a:tblPr>
              <a:tblGrid>
                <a:gridCol w="1175628">
                  <a:extLst>
                    <a:ext uri="{9D8B030D-6E8A-4147-A177-3AD203B41FA5}">
                      <a16:colId xmlns:a16="http://schemas.microsoft.com/office/drawing/2014/main" val="2199699650"/>
                    </a:ext>
                  </a:extLst>
                </a:gridCol>
                <a:gridCol w="1847417">
                  <a:extLst>
                    <a:ext uri="{9D8B030D-6E8A-4147-A177-3AD203B41FA5}">
                      <a16:colId xmlns:a16="http://schemas.microsoft.com/office/drawing/2014/main" val="2688036049"/>
                    </a:ext>
                  </a:extLst>
                </a:gridCol>
                <a:gridCol w="2761528">
                  <a:extLst>
                    <a:ext uri="{9D8B030D-6E8A-4147-A177-3AD203B41FA5}">
                      <a16:colId xmlns:a16="http://schemas.microsoft.com/office/drawing/2014/main" val="3946764373"/>
                    </a:ext>
                  </a:extLst>
                </a:gridCol>
                <a:gridCol w="3896140">
                  <a:extLst>
                    <a:ext uri="{9D8B030D-6E8A-4147-A177-3AD203B41FA5}">
                      <a16:colId xmlns:a16="http://schemas.microsoft.com/office/drawing/2014/main" val="632668346"/>
                    </a:ext>
                  </a:extLst>
                </a:gridCol>
                <a:gridCol w="1228291">
                  <a:extLst>
                    <a:ext uri="{9D8B030D-6E8A-4147-A177-3AD203B41FA5}">
                      <a16:colId xmlns:a16="http://schemas.microsoft.com/office/drawing/2014/main" val="3858256150"/>
                    </a:ext>
                  </a:extLst>
                </a:gridCol>
              </a:tblGrid>
              <a:tr h="500994">
                <a:tc rowSpan="2">
                  <a:txBody>
                    <a:bodyPr/>
                    <a:lstStyle/>
                    <a:p>
                      <a:pPr indent="457200" algn="ctr">
                        <a:lnSpc>
                          <a:spcPct val="150000"/>
                        </a:lnSpc>
                      </a:pPr>
                      <a:r>
                        <a:rPr lang="en-US" sz="1100">
                          <a:effectLst/>
                        </a:rPr>
                        <a:t>7</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rowSpan="2">
                  <a:txBody>
                    <a:bodyPr/>
                    <a:lstStyle/>
                    <a:p>
                      <a:pPr indent="457200" algn="ctr">
                        <a:lnSpc>
                          <a:spcPct val="150000"/>
                        </a:lnSpc>
                      </a:pPr>
                      <a:r>
                        <a:rPr lang="vi-VN" sz="1200" b="0" kern="1200" dirty="0" smtClean="0">
                          <a:solidFill>
                            <a:schemeClr val="tx1"/>
                          </a:solidFill>
                          <a:effectLst/>
                          <a:latin typeface="+mn-lt"/>
                          <a:ea typeface="+mn-ea"/>
                          <a:cs typeface="+mn-cs"/>
                        </a:rPr>
                        <a:t>Kiểm tra chức năng thêm, sửa danh mục</a:t>
                      </a:r>
                      <a:r>
                        <a:rPr lang="en-US" sz="1200" b="0" dirty="0">
                          <a:solidFill>
                            <a:schemeClr val="tx1"/>
                          </a:solidFill>
                          <a:effectLst/>
                        </a:rPr>
                        <a:t> </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solidFill>
                      <a:srgbClr val="E9EBF5"/>
                    </a:solidFill>
                  </a:tcPr>
                </a:tc>
                <a:tc>
                  <a:txBody>
                    <a:bodyPr/>
                    <a:lstStyle/>
                    <a:p>
                      <a:pPr indent="457200" algn="ctr">
                        <a:lnSpc>
                          <a:spcPct val="150000"/>
                        </a:lnSpc>
                      </a:pPr>
                      <a:r>
                        <a:rPr lang="en-US" sz="1200" b="0" dirty="0" err="1">
                          <a:solidFill>
                            <a:schemeClr val="tx1"/>
                          </a:solidFill>
                          <a:effectLst/>
                        </a:rPr>
                        <a:t>Nhập</a:t>
                      </a:r>
                      <a:r>
                        <a:rPr lang="en-US" sz="1200" b="0" dirty="0">
                          <a:solidFill>
                            <a:schemeClr val="tx1"/>
                          </a:solidFill>
                          <a:effectLst/>
                        </a:rPr>
                        <a:t> </a:t>
                      </a:r>
                      <a:r>
                        <a:rPr lang="en-US" sz="1200" b="0" dirty="0" err="1">
                          <a:solidFill>
                            <a:schemeClr val="tx1"/>
                          </a:solidFill>
                          <a:effectLst/>
                        </a:rPr>
                        <a:t>thông</a:t>
                      </a:r>
                      <a:r>
                        <a:rPr lang="en-US" sz="1200" b="0" dirty="0">
                          <a:solidFill>
                            <a:schemeClr val="tx1"/>
                          </a:solidFill>
                          <a:effectLst/>
                        </a:rPr>
                        <a:t> tin </a:t>
                      </a:r>
                      <a:r>
                        <a:rPr lang="en-US" sz="1200" b="0" dirty="0" err="1">
                          <a:solidFill>
                            <a:schemeClr val="tx1"/>
                          </a:solidFill>
                          <a:effectLst/>
                        </a:rPr>
                        <a:t>hợp</a:t>
                      </a:r>
                      <a:r>
                        <a:rPr lang="en-US" sz="1200" b="0" dirty="0">
                          <a:solidFill>
                            <a:schemeClr val="tx1"/>
                          </a:solidFill>
                          <a:effectLst/>
                        </a:rPr>
                        <a:t> </a:t>
                      </a:r>
                      <a:r>
                        <a:rPr lang="en-US" sz="1200" b="0" dirty="0" err="1">
                          <a:solidFill>
                            <a:schemeClr val="tx1"/>
                          </a:solidFill>
                          <a:effectLst/>
                        </a:rPr>
                        <a:t>lệ</a:t>
                      </a:r>
                      <a:endParaRPr lang="en-US" sz="1200" b="0" dirty="0">
                        <a:solidFill>
                          <a:schemeClr val="tx1"/>
                        </a:solidFill>
                        <a:effectLst/>
                      </a:endParaRPr>
                    </a:p>
                    <a:p>
                      <a:pPr indent="457200" algn="ctr">
                        <a:lnSpc>
                          <a:spcPct val="150000"/>
                        </a:lnSpc>
                      </a:pPr>
                      <a:r>
                        <a:rPr lang="en-US" sz="1200" b="0" dirty="0">
                          <a:solidFill>
                            <a:schemeClr val="tx1"/>
                          </a:solidFill>
                          <a:effectLst/>
                        </a:rPr>
                        <a:t> </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solidFill>
                      <a:srgbClr val="E9EBF5"/>
                    </a:solidFill>
                  </a:tcPr>
                </a:tc>
                <a:tc>
                  <a:txBody>
                    <a:bodyPr/>
                    <a:lstStyle/>
                    <a:p>
                      <a:pPr indent="457200" algn="ctr">
                        <a:lnSpc>
                          <a:spcPct val="150000"/>
                        </a:lnSpc>
                      </a:pPr>
                      <a:r>
                        <a:rPr lang="vi-VN" sz="1200" b="0" kern="1200" dirty="0" smtClean="0">
                          <a:solidFill>
                            <a:schemeClr val="tx1"/>
                          </a:solidFill>
                          <a:effectLst/>
                          <a:latin typeface="+mn-lt"/>
                          <a:ea typeface="+mn-ea"/>
                          <a:cs typeface="+mn-cs"/>
                        </a:rPr>
                        <a:t>Thêm, sửa danh mục thành công và chuyển về màn hình danh sách danh mục</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solidFill>
                      <a:srgbClr val="E9EBF5"/>
                    </a:solidFill>
                  </a:tcPr>
                </a:tc>
                <a:tc>
                  <a:txBody>
                    <a:bodyPr/>
                    <a:lstStyle/>
                    <a:p>
                      <a:pPr indent="457200" algn="ctr">
                        <a:lnSpc>
                          <a:spcPct val="150000"/>
                        </a:lnSpc>
                      </a:pPr>
                      <a:r>
                        <a:rPr lang="en-US" sz="1100" b="0">
                          <a:solidFill>
                            <a:schemeClr val="tx1"/>
                          </a:solidFill>
                          <a:effectLst/>
                        </a:rPr>
                        <a:t>Đạt</a:t>
                      </a:r>
                      <a:endParaRPr lang="en-US" sz="1100" b="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solidFill>
                      <a:srgbClr val="E9EBF5"/>
                    </a:solidFill>
                  </a:tcPr>
                </a:tc>
                <a:extLst>
                  <a:ext uri="{0D108BD9-81ED-4DB2-BD59-A6C34878D82A}">
                    <a16:rowId xmlns:a16="http://schemas.microsoft.com/office/drawing/2014/main" val="1414727975"/>
                  </a:ext>
                </a:extLst>
              </a:tr>
              <a:tr h="736566">
                <a:tc vMerge="1">
                  <a:txBody>
                    <a:bodyPr/>
                    <a:lstStyle/>
                    <a:p>
                      <a:endParaRPr lang="en-US"/>
                    </a:p>
                  </a:txBody>
                  <a:tcPr/>
                </a:tc>
                <a:tc vMerge="1">
                  <a:txBody>
                    <a:bodyPr/>
                    <a:lstStyle/>
                    <a:p>
                      <a:endParaRPr lang="en-US"/>
                    </a:p>
                  </a:txBody>
                  <a:tcPr/>
                </a:tc>
                <a:tc>
                  <a:txBody>
                    <a:bodyPr/>
                    <a:lstStyle/>
                    <a:p>
                      <a:pPr indent="457200" algn="ctr">
                        <a:lnSpc>
                          <a:spcPct val="150000"/>
                        </a:lnSpc>
                      </a:pPr>
                      <a:r>
                        <a:rPr lang="vi-VN" sz="1200" b="0" kern="1200" dirty="0" smtClean="0">
                          <a:solidFill>
                            <a:schemeClr val="tx1"/>
                          </a:solidFill>
                          <a:effectLst/>
                          <a:latin typeface="+mn-lt"/>
                          <a:ea typeface="+mn-ea"/>
                          <a:cs typeface="+mn-cs"/>
                        </a:rPr>
                        <a:t>Nhập thông tin không hợp lệ</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vi-VN" sz="1200" b="0" kern="1200" dirty="0" smtClean="0">
                          <a:solidFill>
                            <a:schemeClr val="tx1"/>
                          </a:solidFill>
                          <a:effectLst/>
                          <a:latin typeface="+mn-lt"/>
                          <a:ea typeface="+mn-ea"/>
                          <a:cs typeface="+mn-cs"/>
                        </a:rPr>
                        <a:t>Báo lỗi tại input có dữ liệu không hợp lệ</a:t>
                      </a:r>
                      <a:endParaRPr lang="en-US" sz="1200" b="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Đạt</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3452495779"/>
                  </a:ext>
                </a:extLst>
              </a:tr>
              <a:tr h="711507">
                <a:tc rowSpan="2">
                  <a:txBody>
                    <a:bodyPr/>
                    <a:lstStyle/>
                    <a:p>
                      <a:pPr indent="457200" algn="ctr">
                        <a:lnSpc>
                          <a:spcPct val="150000"/>
                        </a:lnSpc>
                      </a:pPr>
                      <a:r>
                        <a:rPr lang="en-US" sz="1100">
                          <a:effectLst/>
                        </a:rPr>
                        <a:t>8</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rowSpan="2">
                  <a:txBody>
                    <a:bodyPr/>
                    <a:lstStyle/>
                    <a:p>
                      <a:pPr indent="457200" algn="ctr">
                        <a:lnSpc>
                          <a:spcPct val="150000"/>
                        </a:lnSpc>
                      </a:pPr>
                      <a:r>
                        <a:rPr lang="en-US" sz="1100" dirty="0" err="1" smtClean="0">
                          <a:effectLst/>
                        </a:rPr>
                        <a:t>Kiểm</a:t>
                      </a:r>
                      <a:r>
                        <a:rPr lang="en-US" sz="1100" dirty="0" smtClean="0">
                          <a:effectLst/>
                        </a:rPr>
                        <a:t> </a:t>
                      </a:r>
                      <a:r>
                        <a:rPr lang="en-US" sz="1100" dirty="0" err="1" smtClean="0">
                          <a:effectLst/>
                        </a:rPr>
                        <a:t>thử</a:t>
                      </a:r>
                      <a:r>
                        <a:rPr lang="en-US" sz="1100" dirty="0" smtClean="0">
                          <a:effectLst/>
                        </a:rPr>
                        <a:t> </a:t>
                      </a:r>
                      <a:r>
                        <a:rPr lang="en-US" sz="1100" dirty="0" err="1" smtClean="0">
                          <a:effectLst/>
                        </a:rPr>
                        <a:t>chức</a:t>
                      </a:r>
                      <a:r>
                        <a:rPr lang="en-US" sz="1100" dirty="0" smtClean="0">
                          <a:effectLst/>
                        </a:rPr>
                        <a:t> </a:t>
                      </a:r>
                      <a:r>
                        <a:rPr lang="en-US" sz="1100" dirty="0" err="1" smtClean="0">
                          <a:effectLst/>
                        </a:rPr>
                        <a:t>năng</a:t>
                      </a:r>
                      <a:r>
                        <a:rPr lang="en-US" sz="1100" dirty="0" smtClean="0">
                          <a:effectLst/>
                        </a:rPr>
                        <a:t> </a:t>
                      </a:r>
                      <a:r>
                        <a:rPr lang="en-US" sz="1100" dirty="0" err="1" smtClean="0">
                          <a:effectLst/>
                        </a:rPr>
                        <a:t>xóa</a:t>
                      </a:r>
                      <a:r>
                        <a:rPr lang="en-US" sz="1100" dirty="0" smtClean="0">
                          <a:effectLst/>
                        </a:rPr>
                        <a:t> </a:t>
                      </a:r>
                      <a:r>
                        <a:rPr lang="en-US" sz="1100" dirty="0" err="1" smtClean="0">
                          <a:effectLst/>
                        </a:rPr>
                        <a:t>danh</a:t>
                      </a:r>
                      <a:r>
                        <a:rPr lang="en-US" sz="1100" dirty="0" smtClean="0">
                          <a:effectLst/>
                        </a:rPr>
                        <a:t> </a:t>
                      </a:r>
                      <a:r>
                        <a:rPr lang="en-US" sz="1100" dirty="0" err="1" smtClean="0">
                          <a:effectLst/>
                        </a:rPr>
                        <a:t>mục</a:t>
                      </a:r>
                      <a:r>
                        <a:rPr lang="en-US" sz="1100" dirty="0" smtClean="0">
                          <a:effectLst/>
                        </a:rPr>
                        <a:t> </a:t>
                      </a:r>
                      <a:r>
                        <a:rPr lang="en-US" sz="1100" dirty="0" err="1" smtClean="0">
                          <a:effectLst/>
                        </a:rPr>
                        <a:t>sản</a:t>
                      </a:r>
                      <a:r>
                        <a:rPr lang="en-US" sz="1100" dirty="0" smtClean="0">
                          <a:effectLst/>
                        </a:rPr>
                        <a:t> </a:t>
                      </a:r>
                      <a:r>
                        <a:rPr lang="en-US" sz="1100" dirty="0" err="1" smtClean="0">
                          <a:effectLst/>
                        </a:rPr>
                        <a:t>phẩm</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Đồng</a:t>
                      </a:r>
                      <a:r>
                        <a:rPr lang="en-US" sz="1100" dirty="0">
                          <a:effectLst/>
                        </a:rPr>
                        <a:t> ý </a:t>
                      </a:r>
                      <a:r>
                        <a:rPr lang="en-US" sz="1100" dirty="0" err="1">
                          <a:effectLst/>
                        </a:rPr>
                        <a:t>xóa</a:t>
                      </a:r>
                      <a:r>
                        <a:rPr lang="en-US" sz="1100" dirty="0">
                          <a:effectLst/>
                        </a:rPr>
                        <a:t> </a:t>
                      </a:r>
                      <a:r>
                        <a:rPr lang="en-US" sz="1100" dirty="0" err="1">
                          <a:effectLst/>
                        </a:rPr>
                        <a:t>danh</a:t>
                      </a:r>
                      <a:r>
                        <a:rPr lang="en-US" sz="1100" dirty="0">
                          <a:effectLst/>
                        </a:rPr>
                        <a:t> </a:t>
                      </a:r>
                      <a:r>
                        <a:rPr lang="en-US" sz="1100" dirty="0" err="1">
                          <a:effectLst/>
                        </a:rPr>
                        <a:t>mục</a:t>
                      </a:r>
                      <a:r>
                        <a:rPr lang="en-US" sz="1100" dirty="0">
                          <a:effectLst/>
                        </a:rPr>
                        <a:t> </a:t>
                      </a:r>
                      <a:r>
                        <a:rPr lang="en-US" sz="1100" dirty="0" err="1">
                          <a:effectLst/>
                        </a:rPr>
                        <a:t>sản</a:t>
                      </a:r>
                      <a:r>
                        <a:rPr lang="en-US" sz="1100" dirty="0">
                          <a:effectLst/>
                        </a:rPr>
                        <a:t> </a:t>
                      </a:r>
                      <a:r>
                        <a:rPr lang="en-US" sz="1100" dirty="0" err="1">
                          <a:effectLst/>
                        </a:rPr>
                        <a:t>phẩm</a:t>
                      </a:r>
                      <a:r>
                        <a:rPr lang="en-US" sz="1100" dirty="0">
                          <a:effectLst/>
                        </a:rPr>
                        <a:t>.</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algn="just"/>
                      <a:r>
                        <a:rPr lang="vi-VN" sz="1200" kern="1200" dirty="0" smtClean="0">
                          <a:solidFill>
                            <a:schemeClr val="dk1"/>
                          </a:solidFill>
                          <a:effectLst/>
                          <a:latin typeface="+mn-lt"/>
                          <a:ea typeface="+mn-ea"/>
                          <a:cs typeface="+mn-cs"/>
                        </a:rPr>
                        <a:t>Xóa danh mục và nếu danh mục đó có các món ăn chứa id danh mục đó thì sẽ được chuyển</a:t>
                      </a:r>
                      <a:endParaRPr lang="en-US" sz="1200" kern="1200" dirty="0" smtClean="0">
                        <a:solidFill>
                          <a:schemeClr val="dk1"/>
                        </a:solidFill>
                        <a:effectLst/>
                        <a:latin typeface="+mn-lt"/>
                        <a:ea typeface="+mn-ea"/>
                        <a:cs typeface="+mn-cs"/>
                      </a:endParaRPr>
                    </a:p>
                    <a:p>
                      <a:pPr algn="just"/>
                      <a:r>
                        <a:rPr lang="vi-VN" sz="1200" kern="1200" dirty="0" smtClean="0">
                          <a:solidFill>
                            <a:schemeClr val="dk1"/>
                          </a:solidFill>
                          <a:effectLst/>
                          <a:latin typeface="+mn-lt"/>
                          <a:ea typeface="+mn-ea"/>
                          <a:cs typeface="+mn-cs"/>
                        </a:rPr>
                        <a:t>sang danh mục “Khác”</a:t>
                      </a:r>
                      <a:r>
                        <a:rPr lang="en-US" sz="1200" dirty="0" smtClean="0">
                          <a:effectLst/>
                        </a:rPr>
                        <a:t> </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a:effectLst/>
                        </a:rPr>
                        <a:t>Đạt</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2407798666"/>
                  </a:ext>
                </a:extLst>
              </a:tr>
              <a:tr h="493039">
                <a:tc vMerge="1">
                  <a:txBody>
                    <a:bodyPr/>
                    <a:lstStyle/>
                    <a:p>
                      <a:endParaRPr lang="en-US"/>
                    </a:p>
                  </a:txBody>
                  <a:tcPr/>
                </a:tc>
                <a:tc vMerge="1">
                  <a:txBody>
                    <a:bodyPr/>
                    <a:lstStyle/>
                    <a:p>
                      <a:endParaRPr lang="en-US"/>
                    </a:p>
                  </a:txBody>
                  <a:tcPr/>
                </a:tc>
                <a:tc>
                  <a:txBody>
                    <a:bodyPr/>
                    <a:lstStyle/>
                    <a:p>
                      <a:pPr indent="457200" algn="ctr">
                        <a:lnSpc>
                          <a:spcPct val="150000"/>
                        </a:lnSpc>
                      </a:pPr>
                      <a:r>
                        <a:rPr lang="en-US" sz="1100">
                          <a:effectLst/>
                        </a:rPr>
                        <a:t>Không đồng ý xóa danh mục sản phẩm.</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vi-VN" sz="1200" kern="1200" dirty="0" smtClean="0">
                          <a:solidFill>
                            <a:schemeClr val="dk1"/>
                          </a:solidFill>
                          <a:effectLst/>
                          <a:latin typeface="+mn-lt"/>
                          <a:ea typeface="+mn-ea"/>
                          <a:cs typeface="+mn-cs"/>
                        </a:rPr>
                        <a:t>Trở về danh sách danh mục</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a:effectLst/>
                        </a:rPr>
                        <a:t>Đạt</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4058563607"/>
                  </a:ext>
                </a:extLst>
              </a:tr>
              <a:tr h="813820">
                <a:tc rowSpan="3">
                  <a:txBody>
                    <a:bodyPr/>
                    <a:lstStyle/>
                    <a:p>
                      <a:pPr indent="457200" algn="ctr">
                        <a:lnSpc>
                          <a:spcPct val="150000"/>
                        </a:lnSpc>
                      </a:pPr>
                      <a:r>
                        <a:rPr lang="en-US" sz="1100">
                          <a:effectLst/>
                        </a:rPr>
                        <a:t>9</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rowSpan="3">
                  <a:txBody>
                    <a:bodyPr/>
                    <a:lstStyle/>
                    <a:p>
                      <a:pPr indent="457200" algn="ctr">
                        <a:lnSpc>
                          <a:spcPct val="150000"/>
                        </a:lnSpc>
                      </a:pPr>
                      <a:r>
                        <a:rPr lang="en-US" sz="1100" dirty="0" err="1">
                          <a:effectLst/>
                        </a:rPr>
                        <a:t>Kiểm</a:t>
                      </a:r>
                      <a:r>
                        <a:rPr lang="en-US" sz="1100" dirty="0">
                          <a:effectLst/>
                        </a:rPr>
                        <a:t> </a:t>
                      </a:r>
                      <a:r>
                        <a:rPr lang="en-US" sz="1100" dirty="0" err="1">
                          <a:effectLst/>
                        </a:rPr>
                        <a:t>thử</a:t>
                      </a:r>
                      <a:r>
                        <a:rPr lang="en-US" sz="1100" dirty="0">
                          <a:effectLst/>
                        </a:rPr>
                        <a:t> </a:t>
                      </a:r>
                      <a:r>
                        <a:rPr lang="en-US" sz="1100" dirty="0" err="1">
                          <a:effectLst/>
                        </a:rPr>
                        <a:t>chức</a:t>
                      </a:r>
                      <a:r>
                        <a:rPr lang="en-US" sz="1100" dirty="0">
                          <a:effectLst/>
                        </a:rPr>
                        <a:t> </a:t>
                      </a:r>
                      <a:r>
                        <a:rPr lang="en-US" sz="1100" dirty="0" err="1">
                          <a:effectLst/>
                        </a:rPr>
                        <a:t>năng</a:t>
                      </a:r>
                      <a:r>
                        <a:rPr lang="en-US" sz="1100" dirty="0">
                          <a:effectLst/>
                        </a:rPr>
                        <a:t> </a:t>
                      </a:r>
                      <a:r>
                        <a:rPr lang="en-US" sz="1100" dirty="0" err="1">
                          <a:effectLst/>
                        </a:rPr>
                        <a:t>thêm</a:t>
                      </a:r>
                      <a:r>
                        <a:rPr lang="en-US" sz="1100" dirty="0">
                          <a:effectLst/>
                        </a:rPr>
                        <a:t>, </a:t>
                      </a:r>
                      <a:r>
                        <a:rPr lang="en-US" sz="1100" dirty="0" err="1">
                          <a:effectLst/>
                        </a:rPr>
                        <a:t>sửa</a:t>
                      </a:r>
                      <a:r>
                        <a:rPr lang="en-US" sz="1100" dirty="0">
                          <a:effectLst/>
                        </a:rPr>
                        <a:t> </a:t>
                      </a:r>
                      <a:r>
                        <a:rPr lang="en-US" sz="1100" dirty="0" err="1" smtClean="0">
                          <a:effectLst/>
                        </a:rPr>
                        <a:t>món</a:t>
                      </a:r>
                      <a:r>
                        <a:rPr lang="en-US" sz="1100" baseline="0" dirty="0" smtClean="0">
                          <a:effectLst/>
                        </a:rPr>
                        <a:t> </a:t>
                      </a:r>
                      <a:r>
                        <a:rPr lang="en-US" sz="1100" baseline="0" dirty="0" err="1" smtClean="0">
                          <a:effectLst/>
                        </a:rPr>
                        <a:t>ăn</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a:effectLst/>
                        </a:rPr>
                        <a:t>Nhập thông tin thêm, sửa sản phẩm hợp lệ.</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Hiển</a:t>
                      </a:r>
                      <a:r>
                        <a:rPr lang="en-US" sz="1100" dirty="0">
                          <a:effectLst/>
                        </a:rPr>
                        <a:t> </a:t>
                      </a:r>
                      <a:r>
                        <a:rPr lang="en-US" sz="1100" dirty="0" err="1">
                          <a:effectLst/>
                        </a:rPr>
                        <a:t>thị</a:t>
                      </a:r>
                      <a:r>
                        <a:rPr lang="en-US" sz="1100" dirty="0">
                          <a:effectLst/>
                        </a:rPr>
                        <a:t> </a:t>
                      </a:r>
                      <a:r>
                        <a:rPr lang="en-US" sz="1100" dirty="0" err="1">
                          <a:effectLst/>
                        </a:rPr>
                        <a:t>thông</a:t>
                      </a:r>
                      <a:r>
                        <a:rPr lang="en-US" sz="1100" dirty="0">
                          <a:effectLst/>
                        </a:rPr>
                        <a:t> </a:t>
                      </a:r>
                      <a:r>
                        <a:rPr lang="en-US" sz="1100" dirty="0" err="1">
                          <a:effectLst/>
                        </a:rPr>
                        <a:t>báo</a:t>
                      </a:r>
                      <a:r>
                        <a:rPr lang="en-US" sz="1100" dirty="0">
                          <a:effectLst/>
                        </a:rPr>
                        <a:t> </a:t>
                      </a:r>
                      <a:r>
                        <a:rPr lang="en-US" sz="1100" dirty="0" err="1">
                          <a:effectLst/>
                        </a:rPr>
                        <a:t>thêm</a:t>
                      </a:r>
                      <a:r>
                        <a:rPr lang="en-US" sz="1100" dirty="0">
                          <a:effectLst/>
                        </a:rPr>
                        <a:t>, </a:t>
                      </a:r>
                      <a:r>
                        <a:rPr lang="en-US" sz="1100" dirty="0" err="1">
                          <a:effectLst/>
                        </a:rPr>
                        <a:t>sửa</a:t>
                      </a:r>
                      <a:r>
                        <a:rPr lang="en-US" sz="1100" dirty="0">
                          <a:effectLst/>
                        </a:rPr>
                        <a:t> </a:t>
                      </a:r>
                      <a:r>
                        <a:rPr lang="en-US" sz="1100" dirty="0" err="1">
                          <a:effectLst/>
                        </a:rPr>
                        <a:t>thành</a:t>
                      </a:r>
                      <a:r>
                        <a:rPr lang="en-US" sz="1100" dirty="0">
                          <a:effectLst/>
                        </a:rPr>
                        <a:t> </a:t>
                      </a:r>
                      <a:r>
                        <a:rPr lang="en-US" sz="1100" dirty="0" err="1">
                          <a:effectLst/>
                        </a:rPr>
                        <a:t>công</a:t>
                      </a:r>
                      <a:r>
                        <a:rPr lang="en-US" sz="1100" dirty="0">
                          <a:effectLst/>
                        </a:rPr>
                        <a:t>, </a:t>
                      </a:r>
                      <a:r>
                        <a:rPr lang="en-US" sz="1100" dirty="0" err="1">
                          <a:effectLst/>
                        </a:rPr>
                        <a:t>kiểm</a:t>
                      </a:r>
                      <a:r>
                        <a:rPr lang="en-US" sz="1100" dirty="0">
                          <a:effectLst/>
                        </a:rPr>
                        <a:t> </a:t>
                      </a:r>
                      <a:r>
                        <a:rPr lang="en-US" sz="1100" dirty="0" err="1">
                          <a:effectLst/>
                        </a:rPr>
                        <a:t>tra</a:t>
                      </a:r>
                      <a:r>
                        <a:rPr lang="en-US" sz="1100" dirty="0">
                          <a:effectLst/>
                        </a:rPr>
                        <a:t> </a:t>
                      </a:r>
                      <a:r>
                        <a:rPr lang="en-US" sz="1100" dirty="0" err="1">
                          <a:effectLst/>
                        </a:rPr>
                        <a:t>cơ</a:t>
                      </a:r>
                      <a:r>
                        <a:rPr lang="en-US" sz="1100" dirty="0">
                          <a:effectLst/>
                        </a:rPr>
                        <a:t> </a:t>
                      </a:r>
                      <a:r>
                        <a:rPr lang="en-US" sz="1100" dirty="0" err="1">
                          <a:effectLst/>
                        </a:rPr>
                        <a:t>sở</a:t>
                      </a:r>
                      <a:r>
                        <a:rPr lang="en-US" sz="1100" dirty="0">
                          <a:effectLst/>
                        </a:rPr>
                        <a:t> </a:t>
                      </a:r>
                      <a:r>
                        <a:rPr lang="en-US" sz="1100" dirty="0" err="1">
                          <a:effectLst/>
                        </a:rPr>
                        <a:t>đã</a:t>
                      </a:r>
                      <a:r>
                        <a:rPr lang="en-US" sz="1100" dirty="0">
                          <a:effectLst/>
                        </a:rPr>
                        <a:t> </a:t>
                      </a:r>
                      <a:r>
                        <a:rPr lang="en-US" sz="1100" dirty="0" err="1">
                          <a:effectLst/>
                        </a:rPr>
                        <a:t>đúng</a:t>
                      </a:r>
                      <a:r>
                        <a:rPr lang="en-US" sz="1100" dirty="0">
                          <a:effectLst/>
                        </a:rPr>
                        <a:t> </a:t>
                      </a:r>
                      <a:r>
                        <a:rPr lang="en-US" sz="1100" dirty="0" err="1">
                          <a:effectLst/>
                        </a:rPr>
                        <a:t>và</a:t>
                      </a:r>
                      <a:r>
                        <a:rPr lang="en-US" sz="1100" dirty="0">
                          <a:effectLst/>
                        </a:rPr>
                        <a:t> quay </a:t>
                      </a:r>
                      <a:r>
                        <a:rPr lang="en-US" sz="1100" dirty="0" err="1">
                          <a:effectLst/>
                        </a:rPr>
                        <a:t>lại</a:t>
                      </a:r>
                      <a:r>
                        <a:rPr lang="en-US" sz="1100" dirty="0">
                          <a:effectLst/>
                        </a:rPr>
                        <a:t> </a:t>
                      </a:r>
                      <a:r>
                        <a:rPr lang="en-US" sz="1100" dirty="0" err="1">
                          <a:effectLst/>
                        </a:rPr>
                        <a:t>màn</a:t>
                      </a:r>
                      <a:r>
                        <a:rPr lang="en-US" sz="1100" dirty="0">
                          <a:effectLst/>
                        </a:rPr>
                        <a:t> </a:t>
                      </a:r>
                      <a:r>
                        <a:rPr lang="en-US" sz="1100" dirty="0" err="1">
                          <a:effectLst/>
                        </a:rPr>
                        <a:t>hình</a:t>
                      </a:r>
                      <a:r>
                        <a:rPr lang="en-US" sz="1100" dirty="0">
                          <a:effectLst/>
                        </a:rPr>
                        <a:t> </a:t>
                      </a:r>
                      <a:r>
                        <a:rPr lang="en-US" sz="1100" dirty="0" err="1">
                          <a:effectLst/>
                        </a:rPr>
                        <a:t>danh</a:t>
                      </a:r>
                      <a:r>
                        <a:rPr lang="en-US" sz="1100" dirty="0">
                          <a:effectLst/>
                        </a:rPr>
                        <a:t> </a:t>
                      </a:r>
                      <a:r>
                        <a:rPr lang="en-US" sz="1100" dirty="0" err="1">
                          <a:effectLst/>
                        </a:rPr>
                        <a:t>sách</a:t>
                      </a:r>
                      <a:r>
                        <a:rPr lang="en-US" sz="1100" dirty="0">
                          <a:effectLst/>
                        </a:rPr>
                        <a:t> </a:t>
                      </a:r>
                      <a:r>
                        <a:rPr lang="en-US" sz="1100" dirty="0" err="1" smtClean="0">
                          <a:effectLst/>
                        </a:rPr>
                        <a:t>món</a:t>
                      </a:r>
                      <a:r>
                        <a:rPr lang="en-US" sz="1100" baseline="0" dirty="0" smtClean="0">
                          <a:effectLst/>
                        </a:rPr>
                        <a:t> </a:t>
                      </a:r>
                      <a:r>
                        <a:rPr lang="en-US" sz="1100" baseline="0" dirty="0" err="1" smtClean="0">
                          <a:effectLst/>
                        </a:rPr>
                        <a:t>ăn</a:t>
                      </a:r>
                      <a:r>
                        <a:rPr lang="en-US" sz="1100" dirty="0" smtClean="0">
                          <a:effectLst/>
                        </a:rPr>
                        <a:t>.</a:t>
                      </a:r>
                      <a:endParaRPr lang="en-US" sz="1100" dirty="0">
                        <a:effectLst/>
                      </a:endParaRPr>
                    </a:p>
                    <a:p>
                      <a:pPr indent="457200" algn="ctr">
                        <a:lnSpc>
                          <a:spcPct val="150000"/>
                        </a:lnSpc>
                      </a:pPr>
                      <a:r>
                        <a:rPr lang="en-US" sz="1100" dirty="0">
                          <a:effectLst/>
                        </a:rPr>
                        <a:t> </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a:effectLst/>
                        </a:rPr>
                        <a:t>Đạt</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2960046070"/>
                  </a:ext>
                </a:extLst>
              </a:tr>
              <a:tr h="767867">
                <a:tc vMerge="1">
                  <a:txBody>
                    <a:bodyPr/>
                    <a:lstStyle/>
                    <a:p>
                      <a:endParaRPr lang="en-US"/>
                    </a:p>
                  </a:txBody>
                  <a:tcPr/>
                </a:tc>
                <a:tc vMerge="1">
                  <a:txBody>
                    <a:bodyPr/>
                    <a:lstStyle/>
                    <a:p>
                      <a:endParaRPr lang="en-US"/>
                    </a:p>
                  </a:txBody>
                  <a:tcPr/>
                </a:tc>
                <a:tc>
                  <a:txBody>
                    <a:bodyPr/>
                    <a:lstStyle/>
                    <a:p>
                      <a:pPr indent="457200" algn="ctr">
                        <a:lnSpc>
                          <a:spcPct val="150000"/>
                        </a:lnSpc>
                      </a:pPr>
                      <a:r>
                        <a:rPr lang="en-US" sz="1100">
                          <a:effectLst/>
                        </a:rPr>
                        <a:t>Nhập thông tin không đúng định dạng tất cả và từng trường</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Hiển</a:t>
                      </a:r>
                      <a:r>
                        <a:rPr lang="en-US" sz="1100" dirty="0">
                          <a:effectLst/>
                        </a:rPr>
                        <a:t> </a:t>
                      </a:r>
                      <a:r>
                        <a:rPr lang="en-US" sz="1100" dirty="0" err="1">
                          <a:effectLst/>
                        </a:rPr>
                        <a:t>thị</a:t>
                      </a:r>
                      <a:r>
                        <a:rPr lang="en-US" sz="1100" dirty="0">
                          <a:effectLst/>
                        </a:rPr>
                        <a:t> </a:t>
                      </a:r>
                      <a:r>
                        <a:rPr lang="en-US" sz="1100" dirty="0" err="1">
                          <a:effectLst/>
                        </a:rPr>
                        <a:t>thông</a:t>
                      </a:r>
                      <a:r>
                        <a:rPr lang="en-US" sz="1100" dirty="0">
                          <a:effectLst/>
                        </a:rPr>
                        <a:t> </a:t>
                      </a:r>
                      <a:r>
                        <a:rPr lang="en-US" sz="1100" dirty="0" err="1">
                          <a:effectLst/>
                        </a:rPr>
                        <a:t>báo</a:t>
                      </a:r>
                      <a:r>
                        <a:rPr lang="en-US" sz="1100" dirty="0">
                          <a:effectLst/>
                        </a:rPr>
                        <a:t> </a:t>
                      </a:r>
                      <a:r>
                        <a:rPr lang="en-US" sz="1100" dirty="0" err="1">
                          <a:effectLst/>
                        </a:rPr>
                        <a:t>thất</a:t>
                      </a:r>
                      <a:r>
                        <a:rPr lang="en-US" sz="1100" dirty="0">
                          <a:effectLst/>
                        </a:rPr>
                        <a:t> </a:t>
                      </a:r>
                      <a:r>
                        <a:rPr lang="en-US" sz="1100" dirty="0" err="1">
                          <a:effectLst/>
                        </a:rPr>
                        <a:t>bại</a:t>
                      </a:r>
                      <a:r>
                        <a:rPr lang="en-US" sz="1100" dirty="0">
                          <a:effectLst/>
                        </a:rPr>
                        <a:t> </a:t>
                      </a:r>
                      <a:r>
                        <a:rPr lang="en-US" sz="1100" dirty="0" err="1">
                          <a:effectLst/>
                        </a:rPr>
                        <a:t>và</a:t>
                      </a:r>
                      <a:r>
                        <a:rPr lang="en-US" sz="1100" dirty="0">
                          <a:effectLst/>
                        </a:rPr>
                        <a:t> quay </a:t>
                      </a:r>
                      <a:r>
                        <a:rPr lang="en-US" sz="1100" dirty="0" err="1">
                          <a:effectLst/>
                        </a:rPr>
                        <a:t>lại</a:t>
                      </a:r>
                      <a:r>
                        <a:rPr lang="en-US" sz="1100" dirty="0">
                          <a:effectLst/>
                        </a:rPr>
                        <a:t> </a:t>
                      </a:r>
                      <a:r>
                        <a:rPr lang="en-US" sz="1100" dirty="0" err="1">
                          <a:effectLst/>
                        </a:rPr>
                        <a:t>màn</a:t>
                      </a:r>
                      <a:r>
                        <a:rPr lang="en-US" sz="1100" dirty="0">
                          <a:effectLst/>
                        </a:rPr>
                        <a:t> </a:t>
                      </a:r>
                      <a:r>
                        <a:rPr lang="en-US" sz="1100" dirty="0" err="1">
                          <a:effectLst/>
                        </a:rPr>
                        <a:t>hình</a:t>
                      </a:r>
                      <a:r>
                        <a:rPr lang="en-US" sz="1100" dirty="0">
                          <a:effectLst/>
                        </a:rPr>
                        <a:t> </a:t>
                      </a:r>
                      <a:r>
                        <a:rPr lang="en-US" sz="1100" dirty="0" err="1">
                          <a:effectLst/>
                        </a:rPr>
                        <a:t>danh</a:t>
                      </a:r>
                      <a:r>
                        <a:rPr lang="en-US" sz="1100" dirty="0">
                          <a:effectLst/>
                        </a:rPr>
                        <a:t> </a:t>
                      </a:r>
                      <a:r>
                        <a:rPr lang="en-US" sz="1100" dirty="0" err="1">
                          <a:effectLst/>
                        </a:rPr>
                        <a:t>sách</a:t>
                      </a:r>
                      <a:r>
                        <a:rPr lang="en-US" sz="1100" dirty="0">
                          <a:effectLst/>
                        </a:rPr>
                        <a:t> </a:t>
                      </a:r>
                      <a:r>
                        <a:rPr lang="en-US" sz="1100" dirty="0" err="1" smtClean="0">
                          <a:effectLst/>
                        </a:rPr>
                        <a:t>món</a:t>
                      </a:r>
                      <a:r>
                        <a:rPr lang="en-US" sz="1100" baseline="0" dirty="0" smtClean="0">
                          <a:effectLst/>
                        </a:rPr>
                        <a:t> </a:t>
                      </a:r>
                      <a:r>
                        <a:rPr lang="en-US" sz="1100" baseline="0" dirty="0" err="1" smtClean="0">
                          <a:effectLst/>
                        </a:rPr>
                        <a:t>ăn</a:t>
                      </a:r>
                      <a:r>
                        <a:rPr lang="en-US" sz="1100" baseline="0" dirty="0" smtClean="0">
                          <a:effectLst/>
                        </a:rPr>
                        <a:t> </a:t>
                      </a:r>
                      <a:r>
                        <a:rPr lang="en-US" sz="1100" dirty="0" err="1" smtClean="0">
                          <a:effectLst/>
                        </a:rPr>
                        <a:t>và</a:t>
                      </a:r>
                      <a:r>
                        <a:rPr lang="en-US" sz="1100" dirty="0" smtClean="0">
                          <a:effectLst/>
                        </a:rPr>
                        <a:t> </a:t>
                      </a:r>
                      <a:r>
                        <a:rPr lang="en-US" sz="1100" dirty="0" err="1">
                          <a:effectLst/>
                        </a:rPr>
                        <a:t>không</a:t>
                      </a:r>
                      <a:r>
                        <a:rPr lang="en-US" sz="1100" dirty="0">
                          <a:effectLst/>
                        </a:rPr>
                        <a:t> </a:t>
                      </a:r>
                      <a:r>
                        <a:rPr lang="en-US" sz="1100" dirty="0" err="1">
                          <a:effectLst/>
                        </a:rPr>
                        <a:t>có</a:t>
                      </a:r>
                      <a:r>
                        <a:rPr lang="en-US" sz="1100" dirty="0">
                          <a:effectLst/>
                        </a:rPr>
                        <a:t> </a:t>
                      </a:r>
                      <a:r>
                        <a:rPr lang="en-US" sz="1100" dirty="0" err="1">
                          <a:effectLst/>
                        </a:rPr>
                        <a:t>dữ</a:t>
                      </a:r>
                      <a:r>
                        <a:rPr lang="en-US" sz="1100" dirty="0">
                          <a:effectLst/>
                        </a:rPr>
                        <a:t> </a:t>
                      </a:r>
                      <a:r>
                        <a:rPr lang="en-US" sz="1100" dirty="0" err="1">
                          <a:effectLst/>
                        </a:rPr>
                        <a:t>liệu</a:t>
                      </a:r>
                      <a:r>
                        <a:rPr lang="en-US" sz="1100" dirty="0">
                          <a:effectLst/>
                        </a:rPr>
                        <a:t> </a:t>
                      </a:r>
                      <a:r>
                        <a:rPr lang="en-US" sz="1100" dirty="0" err="1">
                          <a:effectLst/>
                        </a:rPr>
                        <a:t>trong</a:t>
                      </a:r>
                      <a:r>
                        <a:rPr lang="en-US" sz="1100" dirty="0">
                          <a:effectLst/>
                        </a:rPr>
                        <a:t> </a:t>
                      </a:r>
                      <a:r>
                        <a:rPr lang="en-US" sz="1100" dirty="0" err="1">
                          <a:effectLst/>
                        </a:rPr>
                        <a:t>cơ</a:t>
                      </a:r>
                      <a:r>
                        <a:rPr lang="en-US" sz="1100" dirty="0">
                          <a:effectLst/>
                        </a:rPr>
                        <a:t> </a:t>
                      </a:r>
                      <a:r>
                        <a:rPr lang="en-US" sz="1100" dirty="0" err="1">
                          <a:effectLst/>
                        </a:rPr>
                        <a:t>sở</a:t>
                      </a:r>
                      <a:r>
                        <a:rPr lang="en-US" sz="1100" dirty="0">
                          <a:effectLst/>
                        </a:rPr>
                        <a:t> </a:t>
                      </a:r>
                      <a:r>
                        <a:rPr lang="en-US" sz="1100" dirty="0" err="1">
                          <a:effectLst/>
                        </a:rPr>
                        <a:t>dữ</a:t>
                      </a:r>
                      <a:r>
                        <a:rPr lang="en-US" sz="1100" dirty="0">
                          <a:effectLst/>
                        </a:rPr>
                        <a:t> </a:t>
                      </a:r>
                      <a:r>
                        <a:rPr lang="en-US" sz="1100" dirty="0" err="1">
                          <a:effectLst/>
                        </a:rPr>
                        <a:t>liệu</a:t>
                      </a:r>
                      <a:endParaRPr lang="en-US" sz="1100" dirty="0">
                        <a:effectLst/>
                      </a:endParaRPr>
                    </a:p>
                    <a:p>
                      <a:pPr indent="457200" algn="ctr">
                        <a:lnSpc>
                          <a:spcPct val="150000"/>
                        </a:lnSpc>
                      </a:pPr>
                      <a:r>
                        <a:rPr lang="en-US" sz="1100" dirty="0">
                          <a:effectLst/>
                        </a:rPr>
                        <a:t> </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a:effectLst/>
                        </a:rPr>
                        <a:t>Đạt</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1696107938"/>
                  </a:ext>
                </a:extLst>
              </a:tr>
              <a:tr h="767867">
                <a:tc vMerge="1">
                  <a:txBody>
                    <a:bodyPr/>
                    <a:lstStyle/>
                    <a:p>
                      <a:endParaRPr lang="en-US"/>
                    </a:p>
                  </a:txBody>
                  <a:tcPr/>
                </a:tc>
                <a:tc vMerge="1">
                  <a:txBody>
                    <a:bodyPr/>
                    <a:lstStyle/>
                    <a:p>
                      <a:endParaRPr lang="en-US"/>
                    </a:p>
                  </a:txBody>
                  <a:tcPr/>
                </a:tc>
                <a:tc>
                  <a:txBody>
                    <a:bodyPr/>
                    <a:lstStyle/>
                    <a:p>
                      <a:pPr indent="457200" algn="ctr">
                        <a:lnSpc>
                          <a:spcPct val="150000"/>
                        </a:lnSpc>
                      </a:pPr>
                      <a:r>
                        <a:rPr lang="en-US" sz="1100">
                          <a:effectLst/>
                        </a:rPr>
                        <a:t>Để trống tất cả các trường và để trống từng trường</a:t>
                      </a:r>
                      <a:endParaRPr lang="en-US" sz="110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Hiển</a:t>
                      </a:r>
                      <a:r>
                        <a:rPr lang="en-US" sz="1100" dirty="0">
                          <a:effectLst/>
                        </a:rPr>
                        <a:t> </a:t>
                      </a:r>
                      <a:r>
                        <a:rPr lang="en-US" sz="1100" dirty="0" err="1">
                          <a:effectLst/>
                        </a:rPr>
                        <a:t>thị</a:t>
                      </a:r>
                      <a:r>
                        <a:rPr lang="en-US" sz="1100" dirty="0">
                          <a:effectLst/>
                        </a:rPr>
                        <a:t> </a:t>
                      </a:r>
                      <a:r>
                        <a:rPr lang="en-US" sz="1100" dirty="0" err="1">
                          <a:effectLst/>
                        </a:rPr>
                        <a:t>thông</a:t>
                      </a:r>
                      <a:r>
                        <a:rPr lang="en-US" sz="1100" dirty="0">
                          <a:effectLst/>
                        </a:rPr>
                        <a:t> </a:t>
                      </a:r>
                      <a:r>
                        <a:rPr lang="en-US" sz="1100" dirty="0" err="1">
                          <a:effectLst/>
                        </a:rPr>
                        <a:t>báo</a:t>
                      </a:r>
                      <a:r>
                        <a:rPr lang="en-US" sz="1100" dirty="0">
                          <a:effectLst/>
                        </a:rPr>
                        <a:t> </a:t>
                      </a:r>
                      <a:r>
                        <a:rPr lang="en-US" sz="1100" dirty="0" err="1">
                          <a:effectLst/>
                        </a:rPr>
                        <a:t>thất</a:t>
                      </a:r>
                      <a:r>
                        <a:rPr lang="en-US" sz="1100" dirty="0">
                          <a:effectLst/>
                        </a:rPr>
                        <a:t> </a:t>
                      </a:r>
                      <a:r>
                        <a:rPr lang="en-US" sz="1100" dirty="0" err="1">
                          <a:effectLst/>
                        </a:rPr>
                        <a:t>bại</a:t>
                      </a:r>
                      <a:r>
                        <a:rPr lang="en-US" sz="1100" dirty="0">
                          <a:effectLst/>
                        </a:rPr>
                        <a:t> </a:t>
                      </a:r>
                      <a:r>
                        <a:rPr lang="en-US" sz="1100" dirty="0" err="1">
                          <a:effectLst/>
                        </a:rPr>
                        <a:t>và</a:t>
                      </a:r>
                      <a:r>
                        <a:rPr lang="en-US" sz="1100" dirty="0">
                          <a:effectLst/>
                        </a:rPr>
                        <a:t> quay </a:t>
                      </a:r>
                      <a:r>
                        <a:rPr lang="en-US" sz="1100" dirty="0" err="1">
                          <a:effectLst/>
                        </a:rPr>
                        <a:t>lại</a:t>
                      </a:r>
                      <a:r>
                        <a:rPr lang="en-US" sz="1100" dirty="0">
                          <a:effectLst/>
                        </a:rPr>
                        <a:t> </a:t>
                      </a:r>
                      <a:r>
                        <a:rPr lang="en-US" sz="1100" dirty="0" err="1">
                          <a:effectLst/>
                        </a:rPr>
                        <a:t>màn</a:t>
                      </a:r>
                      <a:r>
                        <a:rPr lang="en-US" sz="1100" dirty="0">
                          <a:effectLst/>
                        </a:rPr>
                        <a:t> </a:t>
                      </a:r>
                      <a:r>
                        <a:rPr lang="en-US" sz="1100" dirty="0" err="1">
                          <a:effectLst/>
                        </a:rPr>
                        <a:t>hình</a:t>
                      </a:r>
                      <a:r>
                        <a:rPr lang="en-US" sz="1100" dirty="0">
                          <a:effectLst/>
                        </a:rPr>
                        <a:t> </a:t>
                      </a:r>
                      <a:r>
                        <a:rPr lang="en-US" sz="1100" dirty="0" err="1">
                          <a:effectLst/>
                        </a:rPr>
                        <a:t>danh</a:t>
                      </a:r>
                      <a:r>
                        <a:rPr lang="en-US" sz="1100" dirty="0">
                          <a:effectLst/>
                        </a:rPr>
                        <a:t> </a:t>
                      </a:r>
                      <a:r>
                        <a:rPr lang="en-US" sz="1100" dirty="0" err="1">
                          <a:effectLst/>
                        </a:rPr>
                        <a:t>sách</a:t>
                      </a:r>
                      <a:r>
                        <a:rPr lang="en-US" sz="1100" dirty="0">
                          <a:effectLst/>
                        </a:rPr>
                        <a:t> </a:t>
                      </a:r>
                      <a:r>
                        <a:rPr lang="en-US" sz="1100" dirty="0" err="1" smtClean="0">
                          <a:effectLst/>
                        </a:rPr>
                        <a:t>món</a:t>
                      </a:r>
                      <a:r>
                        <a:rPr lang="en-US" sz="1100" baseline="0" dirty="0" smtClean="0">
                          <a:effectLst/>
                        </a:rPr>
                        <a:t> </a:t>
                      </a:r>
                      <a:r>
                        <a:rPr lang="en-US" sz="1100" baseline="0" dirty="0" err="1" smtClean="0">
                          <a:effectLst/>
                        </a:rPr>
                        <a:t>ăn</a:t>
                      </a:r>
                      <a:r>
                        <a:rPr lang="en-US" sz="1100" baseline="0" dirty="0" smtClean="0">
                          <a:effectLst/>
                        </a:rPr>
                        <a:t> </a:t>
                      </a:r>
                      <a:r>
                        <a:rPr lang="en-US" sz="1100" dirty="0" err="1" smtClean="0">
                          <a:effectLst/>
                        </a:rPr>
                        <a:t>và</a:t>
                      </a:r>
                      <a:r>
                        <a:rPr lang="en-US" sz="1100" dirty="0" smtClean="0">
                          <a:effectLst/>
                        </a:rPr>
                        <a:t> </a:t>
                      </a:r>
                      <a:r>
                        <a:rPr lang="en-US" sz="1100" dirty="0" err="1">
                          <a:effectLst/>
                        </a:rPr>
                        <a:t>không</a:t>
                      </a:r>
                      <a:r>
                        <a:rPr lang="en-US" sz="1100" dirty="0">
                          <a:effectLst/>
                        </a:rPr>
                        <a:t> </a:t>
                      </a:r>
                      <a:r>
                        <a:rPr lang="en-US" sz="1100" dirty="0" err="1">
                          <a:effectLst/>
                        </a:rPr>
                        <a:t>có</a:t>
                      </a:r>
                      <a:r>
                        <a:rPr lang="en-US" sz="1100" dirty="0">
                          <a:effectLst/>
                        </a:rPr>
                        <a:t> </a:t>
                      </a:r>
                      <a:r>
                        <a:rPr lang="en-US" sz="1100" dirty="0" err="1">
                          <a:effectLst/>
                        </a:rPr>
                        <a:t>dữ</a:t>
                      </a:r>
                      <a:r>
                        <a:rPr lang="en-US" sz="1100" dirty="0">
                          <a:effectLst/>
                        </a:rPr>
                        <a:t> </a:t>
                      </a:r>
                      <a:r>
                        <a:rPr lang="en-US" sz="1100" dirty="0" err="1">
                          <a:effectLst/>
                        </a:rPr>
                        <a:t>liệu</a:t>
                      </a:r>
                      <a:r>
                        <a:rPr lang="en-US" sz="1100" dirty="0">
                          <a:effectLst/>
                        </a:rPr>
                        <a:t> </a:t>
                      </a:r>
                      <a:r>
                        <a:rPr lang="en-US" sz="1100" dirty="0" err="1">
                          <a:effectLst/>
                        </a:rPr>
                        <a:t>trong</a:t>
                      </a:r>
                      <a:r>
                        <a:rPr lang="en-US" sz="1100" dirty="0">
                          <a:effectLst/>
                        </a:rPr>
                        <a:t> </a:t>
                      </a:r>
                      <a:r>
                        <a:rPr lang="en-US" sz="1100" dirty="0" err="1">
                          <a:effectLst/>
                        </a:rPr>
                        <a:t>cơ</a:t>
                      </a:r>
                      <a:r>
                        <a:rPr lang="en-US" sz="1100" dirty="0">
                          <a:effectLst/>
                        </a:rPr>
                        <a:t> </a:t>
                      </a:r>
                      <a:r>
                        <a:rPr lang="en-US" sz="1100" dirty="0" err="1">
                          <a:effectLst/>
                        </a:rPr>
                        <a:t>sở</a:t>
                      </a:r>
                      <a:r>
                        <a:rPr lang="en-US" sz="1100" dirty="0">
                          <a:effectLst/>
                        </a:rPr>
                        <a:t> </a:t>
                      </a:r>
                      <a:r>
                        <a:rPr lang="en-US" sz="1100" dirty="0" err="1">
                          <a:effectLst/>
                        </a:rPr>
                        <a:t>dữ</a:t>
                      </a:r>
                      <a:r>
                        <a:rPr lang="en-US" sz="1100" dirty="0">
                          <a:effectLst/>
                        </a:rPr>
                        <a:t> </a:t>
                      </a:r>
                      <a:r>
                        <a:rPr lang="en-US" sz="1100" dirty="0" err="1">
                          <a:effectLst/>
                        </a:rPr>
                        <a:t>liệu</a:t>
                      </a:r>
                      <a:endParaRPr lang="en-US" sz="1100" dirty="0">
                        <a:effectLst/>
                      </a:endParaRPr>
                    </a:p>
                    <a:p>
                      <a:pPr indent="457200" algn="ctr">
                        <a:lnSpc>
                          <a:spcPct val="150000"/>
                        </a:lnSpc>
                      </a:pPr>
                      <a:r>
                        <a:rPr lang="en-US" sz="1100" dirty="0">
                          <a:effectLst/>
                        </a:rPr>
                        <a:t> </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tc>
                  <a:txBody>
                    <a:bodyPr/>
                    <a:lstStyle/>
                    <a:p>
                      <a:pPr indent="457200" algn="ctr">
                        <a:lnSpc>
                          <a:spcPct val="150000"/>
                        </a:lnSpc>
                      </a:pPr>
                      <a:r>
                        <a:rPr lang="en-US" sz="1100" dirty="0" err="1">
                          <a:effectLst/>
                        </a:rPr>
                        <a:t>Đạt</a:t>
                      </a:r>
                      <a:endParaRPr lang="en-US" sz="1100" dirty="0">
                        <a:effectLst/>
                        <a:latin typeface="Times New Roman" panose="02020603050405020304" pitchFamily="18" charset="0"/>
                        <a:ea typeface="Arial" panose="020B0604020202020204" pitchFamily="34" charset="0"/>
                        <a:cs typeface="Arial" panose="020B0604020202020204" pitchFamily="34" charset="0"/>
                      </a:endParaRPr>
                    </a:p>
                  </a:txBody>
                  <a:tcPr marL="23882" marR="23882" marT="0" marB="0"/>
                </a:tc>
                <a:extLst>
                  <a:ext uri="{0D108BD9-81ED-4DB2-BD59-A6C34878D82A}">
                    <a16:rowId xmlns:a16="http://schemas.microsoft.com/office/drawing/2014/main" val="3605178009"/>
                  </a:ext>
                </a:extLst>
              </a:tr>
            </a:tbl>
          </a:graphicData>
        </a:graphic>
      </p:graphicFrame>
    </p:spTree>
    <p:extLst>
      <p:ext uri="{BB962C8B-B14F-4D97-AF65-F5344CB8AC3E}">
        <p14:creationId xmlns:p14="http://schemas.microsoft.com/office/powerpoint/2010/main" val="1443136054"/>
      </p:ext>
    </p:extLst>
  </p:cSld>
  <p:clrMapOvr>
    <a:masterClrMapping/>
  </p:clrMapOvr>
  <p:transition spd="slow">
    <p:push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26/12/2024 10:19 PM</a:t>
            </a:fld>
            <a:endParaRPr lang="en-US"/>
          </a:p>
        </p:txBody>
      </p:sp>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 KIỂM THỬ</a:t>
            </a:r>
          </a:p>
        </p:txBody>
      </p:sp>
      <p:graphicFrame>
        <p:nvGraphicFramePr>
          <p:cNvPr id="3" name="Table 2">
            <a:extLst>
              <a:ext uri="{FF2B5EF4-FFF2-40B4-BE49-F238E27FC236}">
                <a16:creationId xmlns:a16="http://schemas.microsoft.com/office/drawing/2014/main" id="{DC71CF93-38B2-E50E-CB2E-1277B7872372}"/>
              </a:ext>
            </a:extLst>
          </p:cNvPr>
          <p:cNvGraphicFramePr>
            <a:graphicFrameLocks noGrp="1"/>
          </p:cNvGraphicFramePr>
          <p:nvPr>
            <p:extLst>
              <p:ext uri="{D42A27DB-BD31-4B8C-83A1-F6EECF244321}">
                <p14:modId xmlns:p14="http://schemas.microsoft.com/office/powerpoint/2010/main" val="1650891051"/>
              </p:ext>
            </p:extLst>
          </p:nvPr>
        </p:nvGraphicFramePr>
        <p:xfrm>
          <a:off x="780986" y="958678"/>
          <a:ext cx="11072191" cy="5350682"/>
        </p:xfrm>
        <a:graphic>
          <a:graphicData uri="http://schemas.openxmlformats.org/drawingml/2006/table">
            <a:tbl>
              <a:tblPr firstRow="1" firstCol="1" bandRow="1">
                <a:tableStyleId>{5C22544A-7EE6-4342-B048-85BDC9FD1C3A}</a:tableStyleId>
              </a:tblPr>
              <a:tblGrid>
                <a:gridCol w="626165">
                  <a:extLst>
                    <a:ext uri="{9D8B030D-6E8A-4147-A177-3AD203B41FA5}">
                      <a16:colId xmlns:a16="http://schemas.microsoft.com/office/drawing/2014/main" val="2544269190"/>
                    </a:ext>
                  </a:extLst>
                </a:gridCol>
                <a:gridCol w="2484783">
                  <a:extLst>
                    <a:ext uri="{9D8B030D-6E8A-4147-A177-3AD203B41FA5}">
                      <a16:colId xmlns:a16="http://schemas.microsoft.com/office/drawing/2014/main" val="922338116"/>
                    </a:ext>
                  </a:extLst>
                </a:gridCol>
                <a:gridCol w="3518452">
                  <a:extLst>
                    <a:ext uri="{9D8B030D-6E8A-4147-A177-3AD203B41FA5}">
                      <a16:colId xmlns:a16="http://schemas.microsoft.com/office/drawing/2014/main" val="121734471"/>
                    </a:ext>
                  </a:extLst>
                </a:gridCol>
                <a:gridCol w="3051313">
                  <a:extLst>
                    <a:ext uri="{9D8B030D-6E8A-4147-A177-3AD203B41FA5}">
                      <a16:colId xmlns:a16="http://schemas.microsoft.com/office/drawing/2014/main" val="2949900112"/>
                    </a:ext>
                  </a:extLst>
                </a:gridCol>
                <a:gridCol w="1391478">
                  <a:extLst>
                    <a:ext uri="{9D8B030D-6E8A-4147-A177-3AD203B41FA5}">
                      <a16:colId xmlns:a16="http://schemas.microsoft.com/office/drawing/2014/main" val="1561666811"/>
                    </a:ext>
                  </a:extLst>
                </a:gridCol>
              </a:tblGrid>
              <a:tr h="571184">
                <a:tc>
                  <a:txBody>
                    <a:bodyPr/>
                    <a:lstStyle/>
                    <a:p>
                      <a:pPr indent="457200" algn="ctr">
                        <a:lnSpc>
                          <a:spcPct val="150000"/>
                        </a:lnSpc>
                      </a:pPr>
                      <a:r>
                        <a:rPr lang="en-US" sz="800">
                          <a:effectLst/>
                        </a:rPr>
                        <a:t>10</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400" smtClean="0">
                          <a:effectLst/>
                          <a:latin typeface="Times New Roman" panose="02020603050405020304" pitchFamily="18" charset="0"/>
                          <a:ea typeface="Times New Roman" panose="02020603050405020304" pitchFamily="18" charset="0"/>
                        </a:rPr>
                        <a:t>Kiểm</a:t>
                      </a:r>
                      <a:r>
                        <a:rPr lang="vi-VN" sz="1400" spc="-85" smtClean="0">
                          <a:effectLst/>
                          <a:latin typeface="Times New Roman" panose="02020603050405020304" pitchFamily="18" charset="0"/>
                          <a:ea typeface="Times New Roman" panose="02020603050405020304" pitchFamily="18" charset="0"/>
                        </a:rPr>
                        <a:t> </a:t>
                      </a:r>
                      <a:r>
                        <a:rPr lang="vi-VN" sz="1400" smtClean="0">
                          <a:effectLst/>
                          <a:latin typeface="Times New Roman" panose="02020603050405020304" pitchFamily="18" charset="0"/>
                          <a:ea typeface="Times New Roman" panose="02020603050405020304" pitchFamily="18" charset="0"/>
                        </a:rPr>
                        <a:t>tra</a:t>
                      </a:r>
                      <a:r>
                        <a:rPr lang="vi-VN" sz="1400" spc="-80" smtClean="0">
                          <a:effectLst/>
                          <a:latin typeface="Times New Roman" panose="02020603050405020304" pitchFamily="18" charset="0"/>
                          <a:ea typeface="Times New Roman" panose="02020603050405020304" pitchFamily="18" charset="0"/>
                        </a:rPr>
                        <a:t> </a:t>
                      </a:r>
                      <a:r>
                        <a:rPr lang="vi-VN" sz="1400" smtClean="0">
                          <a:effectLst/>
                          <a:latin typeface="Times New Roman" panose="02020603050405020304" pitchFamily="18" charset="0"/>
                          <a:ea typeface="Times New Roman" panose="02020603050405020304" pitchFamily="18" charset="0"/>
                        </a:rPr>
                        <a:t>chức năng quản lý đơn hàng</a:t>
                      </a:r>
                      <a:endParaRPr lang="en-US" sz="1200" b="0" dirty="0">
                        <a:solidFill>
                          <a:srgbClr val="E9EBF5"/>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b="0" kern="1200" dirty="0" smtClean="0">
                          <a:solidFill>
                            <a:srgbClr val="E9EBF5"/>
                          </a:solidFill>
                          <a:effectLst/>
                          <a:latin typeface="+mn-lt"/>
                          <a:ea typeface="+mn-ea"/>
                          <a:cs typeface="+mn-cs"/>
                        </a:rPr>
                        <a:t>Kích vào nút danh sách đơn hàng</a:t>
                      </a:r>
                      <a:endParaRPr lang="en-US" sz="1200" b="0" dirty="0">
                        <a:solidFill>
                          <a:srgbClr val="E9EBF5"/>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b="0" kern="1200" dirty="0" smtClean="0">
                          <a:solidFill>
                            <a:srgbClr val="E9EBF5"/>
                          </a:solidFill>
                          <a:effectLst/>
                          <a:latin typeface="+mn-lt"/>
                          <a:ea typeface="+mn-ea"/>
                          <a:cs typeface="+mn-cs"/>
                        </a:rPr>
                        <a:t>Hiển thị danh sách đơn hàng</a:t>
                      </a:r>
                      <a:endParaRPr lang="en-US" sz="1200" b="0" dirty="0">
                        <a:solidFill>
                          <a:srgbClr val="E9EBF5"/>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800" dirty="0" err="1">
                          <a:effectLst/>
                        </a:rPr>
                        <a:t>Đạt</a:t>
                      </a:r>
                      <a:endParaRPr lang="en-US" sz="8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2144633856"/>
                  </a:ext>
                </a:extLst>
              </a:tr>
              <a:tr h="748788">
                <a:tc>
                  <a:txBody>
                    <a:bodyPr/>
                    <a:lstStyle/>
                    <a:p>
                      <a:pPr indent="457200" algn="ctr">
                        <a:lnSpc>
                          <a:spcPct val="150000"/>
                        </a:lnSpc>
                      </a:pPr>
                      <a:r>
                        <a:rPr lang="en-US" sz="800">
                          <a:effectLst/>
                        </a:rPr>
                        <a:t>11</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dirty="0" smtClean="0">
                          <a:solidFill>
                            <a:schemeClr val="tx1"/>
                          </a:solidFill>
                          <a:effectLst/>
                          <a:latin typeface="Times New Roman" panose="02020603050405020304" pitchFamily="18" charset="0"/>
                          <a:ea typeface="Times New Roman" panose="02020603050405020304" pitchFamily="18" charset="0"/>
                        </a:rPr>
                        <a:t>Kiểm</a:t>
                      </a:r>
                      <a:r>
                        <a:rPr lang="vi-VN" sz="1200" spc="-85" dirty="0" smtClean="0">
                          <a:solidFill>
                            <a:schemeClr val="tx1"/>
                          </a:solidFill>
                          <a:effectLst/>
                          <a:latin typeface="Times New Roman" panose="02020603050405020304" pitchFamily="18" charset="0"/>
                          <a:ea typeface="Times New Roman" panose="02020603050405020304" pitchFamily="18" charset="0"/>
                        </a:rPr>
                        <a:t> </a:t>
                      </a:r>
                      <a:r>
                        <a:rPr lang="vi-VN" sz="1200" dirty="0" smtClean="0">
                          <a:solidFill>
                            <a:schemeClr val="tx1"/>
                          </a:solidFill>
                          <a:effectLst/>
                          <a:latin typeface="Times New Roman" panose="02020603050405020304" pitchFamily="18" charset="0"/>
                          <a:ea typeface="Times New Roman" panose="02020603050405020304" pitchFamily="18" charset="0"/>
                        </a:rPr>
                        <a:t>tra</a:t>
                      </a:r>
                      <a:r>
                        <a:rPr lang="vi-VN" sz="1200" spc="-80" dirty="0" smtClean="0">
                          <a:solidFill>
                            <a:schemeClr val="tx1"/>
                          </a:solidFill>
                          <a:effectLst/>
                          <a:latin typeface="Times New Roman" panose="02020603050405020304" pitchFamily="18" charset="0"/>
                          <a:ea typeface="Times New Roman" panose="02020603050405020304" pitchFamily="18" charset="0"/>
                        </a:rPr>
                        <a:t> </a:t>
                      </a:r>
                      <a:r>
                        <a:rPr lang="vi-VN" sz="1200" dirty="0" smtClean="0">
                          <a:solidFill>
                            <a:schemeClr val="tx1"/>
                          </a:solidFill>
                          <a:effectLst/>
                          <a:latin typeface="Times New Roman" panose="02020603050405020304" pitchFamily="18" charset="0"/>
                          <a:ea typeface="Times New Roman" panose="02020603050405020304" pitchFamily="18" charset="0"/>
                        </a:rPr>
                        <a:t>chức năng quản lý đơn hàng</a:t>
                      </a:r>
                      <a:endParaRPr lang="en-US" sz="120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just">
                        <a:lnSpc>
                          <a:spcPct val="150000"/>
                        </a:lnSpc>
                      </a:pPr>
                      <a:r>
                        <a:rPr lang="vi-VN" sz="1200" kern="1200" dirty="0" smtClean="0">
                          <a:solidFill>
                            <a:schemeClr val="tx1"/>
                          </a:solidFill>
                          <a:effectLst/>
                          <a:latin typeface="+mn-lt"/>
                          <a:ea typeface="+mn-ea"/>
                          <a:cs typeface="+mn-cs"/>
                        </a:rPr>
                        <a:t>Kích vào nút danh sách đơn hàng</a:t>
                      </a:r>
                      <a:endParaRPr lang="en-US" sz="120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kern="1200" dirty="0" smtClean="0">
                          <a:solidFill>
                            <a:schemeClr val="tx1"/>
                          </a:solidFill>
                          <a:effectLst/>
                          <a:latin typeface="+mn-lt"/>
                          <a:ea typeface="+mn-ea"/>
                          <a:cs typeface="+mn-cs"/>
                        </a:rPr>
                        <a:t>Hiển thị danh sách đơn hàng</a:t>
                      </a:r>
                      <a:endParaRPr lang="en-US" sz="1200" dirty="0">
                        <a:solidFill>
                          <a:schemeClr val="tx1"/>
                        </a:solidFill>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800" dirty="0" err="1">
                          <a:effectLst/>
                        </a:rPr>
                        <a:t>Đạt</a:t>
                      </a:r>
                      <a:endParaRPr lang="en-US" sz="8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176997059"/>
                  </a:ext>
                </a:extLst>
              </a:tr>
              <a:tr h="791308">
                <a:tc>
                  <a:txBody>
                    <a:bodyPr/>
                    <a:lstStyle/>
                    <a:p>
                      <a:pPr indent="457200" algn="ctr">
                        <a:lnSpc>
                          <a:spcPct val="150000"/>
                        </a:lnSpc>
                      </a:pPr>
                      <a:r>
                        <a:rPr lang="en-US" sz="800">
                          <a:effectLst/>
                        </a:rPr>
                        <a:t>12</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kern="1200" dirty="0" smtClean="0">
                          <a:solidFill>
                            <a:schemeClr val="dk1"/>
                          </a:solidFill>
                          <a:effectLst/>
                          <a:latin typeface="+mn-lt"/>
                          <a:ea typeface="+mn-ea"/>
                          <a:cs typeface="+mn-cs"/>
                        </a:rPr>
                        <a:t>Kiểm tra chức năng xem danh sách khách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kern="1200" dirty="0" smtClean="0">
                          <a:solidFill>
                            <a:schemeClr val="dk1"/>
                          </a:solidFill>
                          <a:effectLst/>
                          <a:latin typeface="+mn-lt"/>
                          <a:ea typeface="+mn-ea"/>
                          <a:cs typeface="+mn-cs"/>
                        </a:rPr>
                        <a:t>Kích vào nút “Danh sách khách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kern="1200" dirty="0" smtClean="0">
                          <a:solidFill>
                            <a:schemeClr val="dk1"/>
                          </a:solidFill>
                          <a:effectLst/>
                          <a:latin typeface="+mn-lt"/>
                          <a:ea typeface="+mn-ea"/>
                          <a:cs typeface="+mn-cs"/>
                        </a:rPr>
                        <a:t>Hiển thị danh sách khách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800" dirty="0" err="1">
                          <a:effectLst/>
                        </a:rPr>
                        <a:t>Đạt</a:t>
                      </a:r>
                      <a:endParaRPr lang="en-US" sz="8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924192055"/>
                  </a:ext>
                </a:extLst>
              </a:tr>
              <a:tr h="975946">
                <a:tc>
                  <a:txBody>
                    <a:bodyPr/>
                    <a:lstStyle/>
                    <a:p>
                      <a:pPr indent="457200" algn="ctr">
                        <a:lnSpc>
                          <a:spcPct val="150000"/>
                        </a:lnSpc>
                      </a:pPr>
                      <a:r>
                        <a:rPr lang="en-US" sz="800" dirty="0">
                          <a:effectLst/>
                        </a:rPr>
                        <a:t>13</a:t>
                      </a:r>
                      <a:endParaRPr lang="en-US" sz="8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r>
                        <a:rPr lang="vi-VN" sz="1200" b="1" kern="1200" dirty="0" smtClean="0">
                          <a:solidFill>
                            <a:schemeClr val="dk1"/>
                          </a:solidFill>
                          <a:effectLst/>
                          <a:latin typeface="+mn-lt"/>
                          <a:ea typeface="+mn-ea"/>
                          <a:cs typeface="+mn-cs"/>
                        </a:rPr>
                        <a:t> </a:t>
                      </a:r>
                      <a:endParaRPr lang="en-US" sz="1200" kern="1200" dirty="0" smtClean="0">
                        <a:solidFill>
                          <a:schemeClr val="dk1"/>
                        </a:solidFill>
                        <a:effectLst/>
                        <a:latin typeface="+mn-lt"/>
                        <a:ea typeface="+mn-ea"/>
                        <a:cs typeface="+mn-cs"/>
                      </a:endParaRPr>
                    </a:p>
                    <a:p>
                      <a:r>
                        <a:rPr lang="en-US" sz="1200" kern="1200" dirty="0" smtClean="0">
                          <a:solidFill>
                            <a:schemeClr val="dk1"/>
                          </a:solidFill>
                          <a:effectLst/>
                          <a:latin typeface="+mn-lt"/>
                          <a:ea typeface="+mn-ea"/>
                          <a:cs typeface="+mn-cs"/>
                        </a:rPr>
                        <a:t>            </a:t>
                      </a:r>
                      <a:r>
                        <a:rPr lang="vi-VN" sz="1200" kern="1200" dirty="0" smtClean="0">
                          <a:solidFill>
                            <a:schemeClr val="dk1"/>
                          </a:solidFill>
                          <a:effectLst/>
                          <a:latin typeface="+mn-lt"/>
                          <a:ea typeface="+mn-ea"/>
                          <a:cs typeface="+mn-cs"/>
                        </a:rPr>
                        <a:t>Kiểm tra chức năng cập nhật trạng thái đơn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just">
                        <a:lnSpc>
                          <a:spcPct val="150000"/>
                        </a:lnSpc>
                      </a:pPr>
                      <a:r>
                        <a:rPr lang="vi-VN" sz="1200" kern="1200" dirty="0" smtClean="0">
                          <a:solidFill>
                            <a:schemeClr val="dk1"/>
                          </a:solidFill>
                          <a:effectLst/>
                          <a:latin typeface="+mn-lt"/>
                          <a:ea typeface="+mn-ea"/>
                          <a:cs typeface="+mn-cs"/>
                        </a:rPr>
                        <a:t>Cập nhật trạng thái đơn hàng(mới, đang xử lý, đã giao hàng,…)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vi-VN" sz="1200" kern="1200" dirty="0" smtClean="0">
                          <a:solidFill>
                            <a:schemeClr val="dk1"/>
                          </a:solidFill>
                          <a:effectLst/>
                          <a:latin typeface="+mn-lt"/>
                          <a:ea typeface="+mn-ea"/>
                          <a:cs typeface="+mn-cs"/>
                        </a:rPr>
                        <a:t>Cập nhật trạng thái đơn hàng thành công</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800">
                          <a:effectLst/>
                        </a:rPr>
                        <a:t>Đạt</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1838618463"/>
                  </a:ext>
                </a:extLst>
              </a:tr>
              <a:tr h="366401">
                <a:tc rowSpan="4">
                  <a:txBody>
                    <a:bodyPr/>
                    <a:lstStyle/>
                    <a:p>
                      <a:pPr indent="457200" algn="ctr">
                        <a:lnSpc>
                          <a:spcPct val="150000"/>
                        </a:lnSpc>
                      </a:pPr>
                      <a:r>
                        <a:rPr lang="en-US" sz="800">
                          <a:effectLst/>
                        </a:rPr>
                        <a:t>14</a:t>
                      </a:r>
                      <a:endParaRPr lang="en-US" sz="8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rowSpan="4">
                  <a:txBody>
                    <a:bodyPr/>
                    <a:lstStyle/>
                    <a:p>
                      <a:pPr indent="457200" algn="ctr">
                        <a:lnSpc>
                          <a:spcPct val="150000"/>
                        </a:lnSpc>
                      </a:pPr>
                      <a:r>
                        <a:rPr lang="en-US" sz="1200" dirty="0" err="1">
                          <a:effectLst/>
                        </a:rPr>
                        <a:t>Kiểm</a:t>
                      </a:r>
                      <a:r>
                        <a:rPr lang="en-US" sz="1200" dirty="0">
                          <a:effectLst/>
                        </a:rPr>
                        <a:t> </a:t>
                      </a:r>
                      <a:r>
                        <a:rPr lang="en-US" sz="1200" dirty="0" err="1">
                          <a:effectLst/>
                        </a:rPr>
                        <a:t>thử</a:t>
                      </a:r>
                      <a:r>
                        <a:rPr lang="en-US" sz="1200" dirty="0">
                          <a:effectLst/>
                        </a:rPr>
                        <a:t> </a:t>
                      </a:r>
                      <a:r>
                        <a:rPr lang="en-US" sz="1200" dirty="0" err="1">
                          <a:effectLst/>
                        </a:rPr>
                        <a:t>chức</a:t>
                      </a:r>
                      <a:r>
                        <a:rPr lang="en-US" sz="1200" dirty="0">
                          <a:effectLst/>
                        </a:rPr>
                        <a:t> </a:t>
                      </a:r>
                      <a:r>
                        <a:rPr lang="en-US" sz="1200" dirty="0" err="1">
                          <a:effectLst/>
                        </a:rPr>
                        <a:t>năng</a:t>
                      </a:r>
                      <a:r>
                        <a:rPr lang="en-US" sz="1200" dirty="0">
                          <a:effectLst/>
                        </a:rPr>
                        <a:t> </a:t>
                      </a:r>
                      <a:r>
                        <a:rPr lang="en-US" sz="1200" dirty="0" err="1">
                          <a:effectLst/>
                        </a:rPr>
                        <a:t>hiển</a:t>
                      </a:r>
                      <a:r>
                        <a:rPr lang="en-US" sz="1200" dirty="0">
                          <a:effectLst/>
                        </a:rPr>
                        <a:t> </a:t>
                      </a:r>
                      <a:r>
                        <a:rPr lang="en-US" sz="1200" dirty="0" err="1">
                          <a:effectLst/>
                        </a:rPr>
                        <a:t>thị</a:t>
                      </a:r>
                      <a:r>
                        <a:rPr lang="en-US" sz="1200" dirty="0">
                          <a:effectLst/>
                        </a:rPr>
                        <a:t> </a:t>
                      </a:r>
                      <a:r>
                        <a:rPr lang="en-US" sz="1200" dirty="0" err="1">
                          <a:effectLst/>
                        </a:rPr>
                        <a:t>sản</a:t>
                      </a:r>
                      <a:r>
                        <a:rPr lang="en-US" sz="1200" dirty="0">
                          <a:effectLst/>
                        </a:rPr>
                        <a:t> </a:t>
                      </a:r>
                      <a:r>
                        <a:rPr lang="en-US" sz="1200" dirty="0" err="1">
                          <a:effectLst/>
                        </a:rPr>
                        <a:t>phẩm</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just">
                        <a:lnSpc>
                          <a:spcPct val="150000"/>
                        </a:lnSpc>
                      </a:pPr>
                      <a:r>
                        <a:rPr lang="en-US" sz="1200">
                          <a:effectLst/>
                        </a:rPr>
                        <a:t>Trong giao diện tất cả sản phẩm, click ẩn sản phẩm</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a:effectLst/>
                        </a:rPr>
                        <a:t>Trong giao diện phía người dùng không hiện sản phẩm đó</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a:effectLst/>
                        </a:rPr>
                        <a:t>Đạt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1790018553"/>
                  </a:ext>
                </a:extLst>
              </a:tr>
              <a:tr h="250868">
                <a:tc vMerge="1">
                  <a:txBody>
                    <a:bodyPr/>
                    <a:lstStyle/>
                    <a:p>
                      <a:endParaRPr lang="en-US"/>
                    </a:p>
                  </a:txBody>
                  <a:tcPr/>
                </a:tc>
                <a:tc vMerge="1">
                  <a:txBody>
                    <a:bodyPr/>
                    <a:lstStyle/>
                    <a:p>
                      <a:endParaRPr lang="en-US"/>
                    </a:p>
                  </a:txBody>
                  <a:tcPr/>
                </a:tc>
                <a:tc>
                  <a:txBody>
                    <a:bodyPr/>
                    <a:lstStyle/>
                    <a:p>
                      <a:pPr indent="457200" algn="just">
                        <a:lnSpc>
                          <a:spcPct val="150000"/>
                        </a:lnSpc>
                      </a:pPr>
                      <a:r>
                        <a:rPr lang="en-US" sz="1200" dirty="0" err="1">
                          <a:effectLst/>
                        </a:rPr>
                        <a:t>Trong</a:t>
                      </a:r>
                      <a:r>
                        <a:rPr lang="en-US" sz="1200" dirty="0">
                          <a:effectLst/>
                        </a:rPr>
                        <a:t> </a:t>
                      </a:r>
                      <a:r>
                        <a:rPr lang="en-US" sz="1200" dirty="0" err="1">
                          <a:effectLst/>
                        </a:rPr>
                        <a:t>giao</a:t>
                      </a:r>
                      <a:r>
                        <a:rPr lang="en-US" sz="1200" dirty="0">
                          <a:effectLst/>
                        </a:rPr>
                        <a:t> </a:t>
                      </a:r>
                      <a:r>
                        <a:rPr lang="en-US" sz="1200" dirty="0" err="1">
                          <a:effectLst/>
                        </a:rPr>
                        <a:t>diện</a:t>
                      </a:r>
                      <a:r>
                        <a:rPr lang="en-US" sz="1200" dirty="0">
                          <a:effectLst/>
                        </a:rPr>
                        <a:t> </a:t>
                      </a:r>
                      <a:r>
                        <a:rPr lang="en-US" sz="1200" dirty="0" err="1">
                          <a:effectLst/>
                        </a:rPr>
                        <a:t>tất</a:t>
                      </a:r>
                      <a:r>
                        <a:rPr lang="en-US" sz="1200" dirty="0">
                          <a:effectLst/>
                        </a:rPr>
                        <a:t> </a:t>
                      </a:r>
                      <a:r>
                        <a:rPr lang="en-US" sz="1200" dirty="0" err="1">
                          <a:effectLst/>
                        </a:rPr>
                        <a:t>cả</a:t>
                      </a:r>
                      <a:r>
                        <a:rPr lang="en-US" sz="1200" dirty="0">
                          <a:effectLst/>
                        </a:rPr>
                        <a:t> </a:t>
                      </a:r>
                      <a:r>
                        <a:rPr lang="en-US" sz="1200" dirty="0" err="1">
                          <a:effectLst/>
                        </a:rPr>
                        <a:t>sản</a:t>
                      </a:r>
                      <a:r>
                        <a:rPr lang="en-US" sz="1200" dirty="0">
                          <a:effectLst/>
                        </a:rPr>
                        <a:t> </a:t>
                      </a:r>
                      <a:r>
                        <a:rPr lang="en-US" sz="1200" dirty="0" err="1">
                          <a:effectLst/>
                        </a:rPr>
                        <a:t>phẩm</a:t>
                      </a:r>
                      <a:r>
                        <a:rPr lang="en-US" sz="1200" dirty="0">
                          <a:effectLst/>
                        </a:rPr>
                        <a:t>, click </a:t>
                      </a:r>
                      <a:r>
                        <a:rPr lang="en-US" sz="1200" dirty="0" err="1">
                          <a:effectLst/>
                        </a:rPr>
                        <a:t>hiển</a:t>
                      </a:r>
                      <a:r>
                        <a:rPr lang="en-US" sz="1200" dirty="0">
                          <a:effectLst/>
                        </a:rPr>
                        <a:t> </a:t>
                      </a:r>
                      <a:r>
                        <a:rPr lang="en-US" sz="1200" dirty="0" err="1">
                          <a:effectLst/>
                        </a:rPr>
                        <a:t>thị</a:t>
                      </a:r>
                      <a:r>
                        <a:rPr lang="en-US" sz="1200" dirty="0">
                          <a:effectLst/>
                        </a:rPr>
                        <a:t> </a:t>
                      </a:r>
                      <a:r>
                        <a:rPr lang="en-US" sz="1200" dirty="0" err="1">
                          <a:effectLst/>
                        </a:rPr>
                        <a:t>sản</a:t>
                      </a:r>
                      <a:r>
                        <a:rPr lang="en-US" sz="1200" dirty="0">
                          <a:effectLst/>
                        </a:rPr>
                        <a:t> </a:t>
                      </a:r>
                      <a:r>
                        <a:rPr lang="en-US" sz="1200" dirty="0" err="1">
                          <a:effectLst/>
                        </a:rPr>
                        <a:t>phẩm</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a:effectLst/>
                        </a:rPr>
                        <a:t>Trong giao diện phía người dùng hiện sản phẩm đó</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a:effectLst/>
                        </a:rPr>
                        <a:t>Đạt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3759946841"/>
                  </a:ext>
                </a:extLst>
              </a:tr>
              <a:tr h="366401">
                <a:tc vMerge="1">
                  <a:txBody>
                    <a:bodyPr/>
                    <a:lstStyle/>
                    <a:p>
                      <a:endParaRPr lang="en-US"/>
                    </a:p>
                  </a:txBody>
                  <a:tcPr/>
                </a:tc>
                <a:tc vMerge="1">
                  <a:txBody>
                    <a:bodyPr/>
                    <a:lstStyle/>
                    <a:p>
                      <a:endParaRPr lang="en-US"/>
                    </a:p>
                  </a:txBody>
                  <a:tcPr/>
                </a:tc>
                <a:tc>
                  <a:txBody>
                    <a:bodyPr/>
                    <a:lstStyle/>
                    <a:p>
                      <a:pPr indent="457200" algn="just">
                        <a:lnSpc>
                          <a:spcPct val="150000"/>
                        </a:lnSpc>
                      </a:pPr>
                      <a:r>
                        <a:rPr lang="en-US" sz="1200" dirty="0" err="1">
                          <a:effectLst/>
                        </a:rPr>
                        <a:t>Trong</a:t>
                      </a:r>
                      <a:r>
                        <a:rPr lang="en-US" sz="1200" dirty="0">
                          <a:effectLst/>
                        </a:rPr>
                        <a:t> </a:t>
                      </a:r>
                      <a:r>
                        <a:rPr lang="en-US" sz="1200" dirty="0" err="1">
                          <a:effectLst/>
                        </a:rPr>
                        <a:t>giao</a:t>
                      </a:r>
                      <a:r>
                        <a:rPr lang="en-US" sz="1200" dirty="0">
                          <a:effectLst/>
                        </a:rPr>
                        <a:t> </a:t>
                      </a:r>
                      <a:r>
                        <a:rPr lang="en-US" sz="1200" dirty="0" err="1">
                          <a:effectLst/>
                        </a:rPr>
                        <a:t>diện</a:t>
                      </a:r>
                      <a:r>
                        <a:rPr lang="en-US" sz="1200" dirty="0">
                          <a:effectLst/>
                        </a:rPr>
                        <a:t> </a:t>
                      </a:r>
                      <a:r>
                        <a:rPr lang="en-US" sz="1200" dirty="0" err="1">
                          <a:effectLst/>
                        </a:rPr>
                        <a:t>tất</a:t>
                      </a:r>
                      <a:r>
                        <a:rPr lang="en-US" sz="1200" dirty="0">
                          <a:effectLst/>
                        </a:rPr>
                        <a:t> </a:t>
                      </a:r>
                      <a:r>
                        <a:rPr lang="en-US" sz="1200" dirty="0" err="1">
                          <a:effectLst/>
                        </a:rPr>
                        <a:t>cả</a:t>
                      </a:r>
                      <a:r>
                        <a:rPr lang="en-US" sz="1200" dirty="0">
                          <a:effectLst/>
                        </a:rPr>
                        <a:t> brand, category, click </a:t>
                      </a:r>
                      <a:r>
                        <a:rPr lang="en-US" sz="1200" dirty="0" err="1">
                          <a:effectLst/>
                        </a:rPr>
                        <a:t>ẩn</a:t>
                      </a:r>
                      <a:r>
                        <a:rPr lang="en-US" sz="1200" dirty="0">
                          <a:effectLst/>
                        </a:rPr>
                        <a:t> brand</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dirty="0" err="1">
                          <a:effectLst/>
                        </a:rPr>
                        <a:t>Trong</a:t>
                      </a:r>
                      <a:r>
                        <a:rPr lang="en-US" sz="1200" dirty="0">
                          <a:effectLst/>
                        </a:rPr>
                        <a:t> </a:t>
                      </a:r>
                      <a:r>
                        <a:rPr lang="en-US" sz="1200" dirty="0" err="1">
                          <a:effectLst/>
                        </a:rPr>
                        <a:t>giao</a:t>
                      </a:r>
                      <a:r>
                        <a:rPr lang="en-US" sz="1200" dirty="0">
                          <a:effectLst/>
                        </a:rPr>
                        <a:t> </a:t>
                      </a:r>
                      <a:r>
                        <a:rPr lang="en-US" sz="1200" dirty="0" err="1">
                          <a:effectLst/>
                        </a:rPr>
                        <a:t>diện</a:t>
                      </a:r>
                      <a:r>
                        <a:rPr lang="en-US" sz="1200" dirty="0">
                          <a:effectLst/>
                        </a:rPr>
                        <a:t> </a:t>
                      </a:r>
                      <a:r>
                        <a:rPr lang="en-US" sz="1200" dirty="0" err="1">
                          <a:effectLst/>
                        </a:rPr>
                        <a:t>phía</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 </a:t>
                      </a:r>
                      <a:r>
                        <a:rPr lang="en-US" sz="1200" dirty="0" err="1">
                          <a:effectLst/>
                        </a:rPr>
                        <a:t>không</a:t>
                      </a:r>
                      <a:r>
                        <a:rPr lang="en-US" sz="1200" dirty="0">
                          <a:effectLst/>
                        </a:rPr>
                        <a:t> </a:t>
                      </a:r>
                      <a:r>
                        <a:rPr lang="en-US" sz="1200" dirty="0" err="1">
                          <a:effectLst/>
                        </a:rPr>
                        <a:t>hiện</a:t>
                      </a:r>
                      <a:r>
                        <a:rPr lang="en-US" sz="1200" dirty="0">
                          <a:effectLst/>
                        </a:rPr>
                        <a:t> </a:t>
                      </a:r>
                      <a:r>
                        <a:rPr lang="en-US" sz="1200" dirty="0" err="1">
                          <a:effectLst/>
                        </a:rPr>
                        <a:t>sản</a:t>
                      </a:r>
                      <a:r>
                        <a:rPr lang="en-US" sz="1200" dirty="0">
                          <a:effectLst/>
                        </a:rPr>
                        <a:t> </a:t>
                      </a:r>
                      <a:r>
                        <a:rPr lang="en-US" sz="1200" dirty="0" err="1">
                          <a:effectLst/>
                        </a:rPr>
                        <a:t>phẩm</a:t>
                      </a:r>
                      <a:r>
                        <a:rPr lang="en-US" sz="1200" dirty="0">
                          <a:effectLst/>
                        </a:rPr>
                        <a:t> </a:t>
                      </a:r>
                      <a:r>
                        <a:rPr lang="en-US" sz="1200" dirty="0" err="1">
                          <a:effectLst/>
                        </a:rPr>
                        <a:t>mà</a:t>
                      </a:r>
                      <a:r>
                        <a:rPr lang="en-US" sz="1200" dirty="0">
                          <a:effectLst/>
                        </a:rPr>
                        <a:t> </a:t>
                      </a:r>
                      <a:r>
                        <a:rPr lang="en-US" sz="1200" dirty="0" err="1">
                          <a:effectLst/>
                        </a:rPr>
                        <a:t>có</a:t>
                      </a:r>
                      <a:r>
                        <a:rPr lang="en-US" sz="1200" dirty="0">
                          <a:effectLst/>
                        </a:rPr>
                        <a:t> brand </a:t>
                      </a:r>
                      <a:r>
                        <a:rPr lang="en-US" sz="1200" dirty="0" err="1">
                          <a:effectLst/>
                        </a:rPr>
                        <a:t>đó</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a:effectLst/>
                        </a:rPr>
                        <a:t>Đạt</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3731388801"/>
                  </a:ext>
                </a:extLst>
              </a:tr>
              <a:tr h="366401">
                <a:tc vMerge="1">
                  <a:txBody>
                    <a:bodyPr/>
                    <a:lstStyle/>
                    <a:p>
                      <a:endParaRPr lang="en-US"/>
                    </a:p>
                  </a:txBody>
                  <a:tcPr/>
                </a:tc>
                <a:tc vMerge="1">
                  <a:txBody>
                    <a:bodyPr/>
                    <a:lstStyle/>
                    <a:p>
                      <a:endParaRPr lang="en-US"/>
                    </a:p>
                  </a:txBody>
                  <a:tcPr/>
                </a:tc>
                <a:tc>
                  <a:txBody>
                    <a:bodyPr/>
                    <a:lstStyle/>
                    <a:p>
                      <a:pPr indent="457200" algn="just">
                        <a:lnSpc>
                          <a:spcPct val="150000"/>
                        </a:lnSpc>
                      </a:pPr>
                      <a:r>
                        <a:rPr lang="en-US" sz="1200">
                          <a:effectLst/>
                        </a:rPr>
                        <a:t>Trong giao diện tất cả brand, category, click hiển thị brand</a:t>
                      </a:r>
                      <a:endParaRPr lang="en-US" sz="120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dirty="0" err="1">
                          <a:effectLst/>
                        </a:rPr>
                        <a:t>Trong</a:t>
                      </a:r>
                      <a:r>
                        <a:rPr lang="en-US" sz="1200" dirty="0">
                          <a:effectLst/>
                        </a:rPr>
                        <a:t> </a:t>
                      </a:r>
                      <a:r>
                        <a:rPr lang="en-US" sz="1200" dirty="0" err="1">
                          <a:effectLst/>
                        </a:rPr>
                        <a:t>giao</a:t>
                      </a:r>
                      <a:r>
                        <a:rPr lang="en-US" sz="1200" dirty="0">
                          <a:effectLst/>
                        </a:rPr>
                        <a:t> </a:t>
                      </a:r>
                      <a:r>
                        <a:rPr lang="en-US" sz="1200" dirty="0" err="1">
                          <a:effectLst/>
                        </a:rPr>
                        <a:t>diện</a:t>
                      </a:r>
                      <a:r>
                        <a:rPr lang="en-US" sz="1200" dirty="0">
                          <a:effectLst/>
                        </a:rPr>
                        <a:t> </a:t>
                      </a:r>
                      <a:r>
                        <a:rPr lang="en-US" sz="1200" dirty="0" err="1">
                          <a:effectLst/>
                        </a:rPr>
                        <a:t>phía</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 </a:t>
                      </a:r>
                      <a:r>
                        <a:rPr lang="en-US" sz="1200" dirty="0" err="1">
                          <a:effectLst/>
                        </a:rPr>
                        <a:t>có</a:t>
                      </a:r>
                      <a:r>
                        <a:rPr lang="en-US" sz="1200" dirty="0">
                          <a:effectLst/>
                        </a:rPr>
                        <a:t> </a:t>
                      </a:r>
                      <a:r>
                        <a:rPr lang="en-US" sz="1200" dirty="0" err="1">
                          <a:effectLst/>
                        </a:rPr>
                        <a:t>hiện</a:t>
                      </a:r>
                      <a:r>
                        <a:rPr lang="en-US" sz="1200" dirty="0">
                          <a:effectLst/>
                        </a:rPr>
                        <a:t> </a:t>
                      </a:r>
                      <a:r>
                        <a:rPr lang="en-US" sz="1200" dirty="0" err="1">
                          <a:effectLst/>
                        </a:rPr>
                        <a:t>sản</a:t>
                      </a:r>
                      <a:r>
                        <a:rPr lang="en-US" sz="1200" dirty="0">
                          <a:effectLst/>
                        </a:rPr>
                        <a:t> </a:t>
                      </a:r>
                      <a:r>
                        <a:rPr lang="en-US" sz="1200" dirty="0" err="1">
                          <a:effectLst/>
                        </a:rPr>
                        <a:t>phẩm</a:t>
                      </a:r>
                      <a:r>
                        <a:rPr lang="en-US" sz="1200" dirty="0">
                          <a:effectLst/>
                        </a:rPr>
                        <a:t> </a:t>
                      </a:r>
                      <a:r>
                        <a:rPr lang="en-US" sz="1200" dirty="0" err="1">
                          <a:effectLst/>
                        </a:rPr>
                        <a:t>mà</a:t>
                      </a:r>
                      <a:r>
                        <a:rPr lang="en-US" sz="1200" dirty="0">
                          <a:effectLst/>
                        </a:rPr>
                        <a:t> </a:t>
                      </a:r>
                      <a:r>
                        <a:rPr lang="en-US" sz="1200" dirty="0" err="1">
                          <a:effectLst/>
                        </a:rPr>
                        <a:t>có</a:t>
                      </a:r>
                      <a:r>
                        <a:rPr lang="en-US" sz="1200" dirty="0">
                          <a:effectLst/>
                        </a:rPr>
                        <a:t> brand </a:t>
                      </a:r>
                      <a:r>
                        <a:rPr lang="en-US" sz="1200" dirty="0" err="1">
                          <a:effectLst/>
                        </a:rPr>
                        <a:t>đó</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tc>
                  <a:txBody>
                    <a:bodyPr/>
                    <a:lstStyle/>
                    <a:p>
                      <a:pPr indent="457200" algn="ctr">
                        <a:lnSpc>
                          <a:spcPct val="150000"/>
                        </a:lnSpc>
                      </a:pPr>
                      <a:r>
                        <a:rPr lang="en-US" sz="1200" dirty="0" err="1">
                          <a:effectLst/>
                        </a:rPr>
                        <a:t>Đạt</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txBody>
                  <a:tcPr marL="17486" marR="17486" marT="0" marB="0"/>
                </a:tc>
                <a:extLst>
                  <a:ext uri="{0D108BD9-81ED-4DB2-BD59-A6C34878D82A}">
                    <a16:rowId xmlns:a16="http://schemas.microsoft.com/office/drawing/2014/main" val="3420513846"/>
                  </a:ext>
                </a:extLst>
              </a:tr>
            </a:tbl>
          </a:graphicData>
        </a:graphic>
      </p:graphicFrame>
    </p:spTree>
    <p:extLst>
      <p:ext uri="{BB962C8B-B14F-4D97-AF65-F5344CB8AC3E}">
        <p14:creationId xmlns:p14="http://schemas.microsoft.com/office/powerpoint/2010/main" val="3756653152"/>
      </p:ext>
    </p:extLst>
  </p:cSld>
  <p:clrMapOvr>
    <a:masterClrMapping/>
  </p:clrMapOvr>
  <p:transition spd="slow">
    <p:push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38"/>
          <p:cNvPicPr/>
          <p:nvPr/>
        </p:nvPicPr>
        <p:blipFill>
          <a:blip r:embed="rId2" cstate="print"/>
          <a:stretch>
            <a:fillRect/>
          </a:stretch>
        </p:blipFill>
        <p:spPr>
          <a:xfrm>
            <a:off x="741680" y="944880"/>
            <a:ext cx="11297919" cy="5425440"/>
          </a:xfrm>
          <a:prstGeom prst="rect">
            <a:avLst/>
          </a:prstGeom>
        </p:spPr>
      </p:pic>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ĐĂNG KÝ</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942166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ĐĂNG NHẬP</a:t>
            </a:r>
            <a:endParaRPr lang="en-US" b="1" dirty="0">
              <a:effectLst>
                <a:outerShdw blurRad="38100" dist="38100" dir="2700000" algn="tl">
                  <a:srgbClr val="000000">
                    <a:alpha val="43137"/>
                  </a:srgbClr>
                </a:outerShdw>
              </a:effectLst>
            </a:endParaRPr>
          </a:p>
        </p:txBody>
      </p:sp>
      <p:pic>
        <p:nvPicPr>
          <p:cNvPr id="4" name="Image 39"/>
          <p:cNvPicPr/>
          <p:nvPr/>
        </p:nvPicPr>
        <p:blipFill>
          <a:blip r:embed="rId2" cstate="print"/>
          <a:stretch>
            <a:fillRect/>
          </a:stretch>
        </p:blipFill>
        <p:spPr>
          <a:xfrm>
            <a:off x="721360" y="1097280"/>
            <a:ext cx="11216640" cy="5191760"/>
          </a:xfrm>
          <a:prstGeom prst="rect">
            <a:avLst/>
          </a:prstGeom>
        </p:spPr>
      </p:pic>
    </p:spTree>
    <p:extLst>
      <p:ext uri="{BB962C8B-B14F-4D97-AF65-F5344CB8AC3E}">
        <p14:creationId xmlns:p14="http://schemas.microsoft.com/office/powerpoint/2010/main" val="39899339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TRANG CHỦ</a:t>
            </a:r>
            <a:endParaRPr lang="en-US" b="1" dirty="0">
              <a:effectLst>
                <a:outerShdw blurRad="38100" dist="38100" dir="2700000" algn="tl">
                  <a:srgbClr val="000000">
                    <a:alpha val="43137"/>
                  </a:srgbClr>
                </a:outerShdw>
              </a:effectLst>
            </a:endParaRPr>
          </a:p>
        </p:txBody>
      </p:sp>
      <p:pic>
        <p:nvPicPr>
          <p:cNvPr id="5" name="Image 40"/>
          <p:cNvPicPr/>
          <p:nvPr/>
        </p:nvPicPr>
        <p:blipFill>
          <a:blip r:embed="rId2" cstate="print"/>
          <a:stretch>
            <a:fillRect/>
          </a:stretch>
        </p:blipFill>
        <p:spPr>
          <a:xfrm>
            <a:off x="741680" y="995680"/>
            <a:ext cx="11135359" cy="5273039"/>
          </a:xfrm>
          <a:prstGeom prst="rect">
            <a:avLst/>
          </a:prstGeom>
        </p:spPr>
      </p:pic>
    </p:spTree>
    <p:extLst>
      <p:ext uri="{BB962C8B-B14F-4D97-AF65-F5344CB8AC3E}">
        <p14:creationId xmlns:p14="http://schemas.microsoft.com/office/powerpoint/2010/main" val="31917753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DANH SÁCH MÓN ĂN</a:t>
            </a:r>
            <a:endParaRPr lang="en-US" b="1" dirty="0">
              <a:effectLst>
                <a:outerShdw blurRad="38100" dist="38100" dir="2700000" algn="tl">
                  <a:srgbClr val="000000">
                    <a:alpha val="43137"/>
                  </a:srgbClr>
                </a:outerShdw>
              </a:effectLst>
            </a:endParaRPr>
          </a:p>
        </p:txBody>
      </p:sp>
      <p:pic>
        <p:nvPicPr>
          <p:cNvPr id="5" name="Image 41"/>
          <p:cNvPicPr/>
          <p:nvPr/>
        </p:nvPicPr>
        <p:blipFill>
          <a:blip r:embed="rId2" cstate="print"/>
          <a:stretch>
            <a:fillRect/>
          </a:stretch>
        </p:blipFill>
        <p:spPr>
          <a:xfrm>
            <a:off x="802639" y="965200"/>
            <a:ext cx="11186161" cy="5252720"/>
          </a:xfrm>
          <a:prstGeom prst="rect">
            <a:avLst/>
          </a:prstGeom>
        </p:spPr>
      </p:pic>
    </p:spTree>
    <p:extLst>
      <p:ext uri="{BB962C8B-B14F-4D97-AF65-F5344CB8AC3E}">
        <p14:creationId xmlns:p14="http://schemas.microsoft.com/office/powerpoint/2010/main" val="29659494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GIỎ HÀNG</a:t>
            </a:r>
            <a:endParaRPr lang="en-US" b="1" dirty="0">
              <a:effectLst>
                <a:outerShdw blurRad="38100" dist="38100" dir="2700000" algn="tl">
                  <a:srgbClr val="000000">
                    <a:alpha val="43137"/>
                  </a:srgbClr>
                </a:outerShdw>
              </a:effectLst>
            </a:endParaRPr>
          </a:p>
        </p:txBody>
      </p:sp>
      <p:pic>
        <p:nvPicPr>
          <p:cNvPr id="5" name="Image 46"/>
          <p:cNvPicPr/>
          <p:nvPr/>
        </p:nvPicPr>
        <p:blipFill>
          <a:blip r:embed="rId2" cstate="print"/>
          <a:stretch>
            <a:fillRect/>
          </a:stretch>
        </p:blipFill>
        <p:spPr>
          <a:xfrm>
            <a:off x="873760" y="955040"/>
            <a:ext cx="11064240" cy="5313680"/>
          </a:xfrm>
          <a:prstGeom prst="rect">
            <a:avLst/>
          </a:prstGeom>
        </p:spPr>
      </p:pic>
    </p:spTree>
    <p:extLst>
      <p:ext uri="{BB962C8B-B14F-4D97-AF65-F5344CB8AC3E}">
        <p14:creationId xmlns:p14="http://schemas.microsoft.com/office/powerpoint/2010/main" val="11970590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ADMIN</a:t>
            </a:r>
            <a:endParaRPr lang="en-US" b="1" dirty="0">
              <a:effectLst>
                <a:outerShdw blurRad="38100" dist="38100" dir="2700000" algn="tl">
                  <a:srgbClr val="000000">
                    <a:alpha val="43137"/>
                  </a:srgbClr>
                </a:outerShdw>
              </a:effectLst>
            </a:endParaRPr>
          </a:p>
        </p:txBody>
      </p:sp>
      <p:pic>
        <p:nvPicPr>
          <p:cNvPr id="5" name="Image 52"/>
          <p:cNvPicPr/>
          <p:nvPr/>
        </p:nvPicPr>
        <p:blipFill>
          <a:blip r:embed="rId2" cstate="print"/>
          <a:stretch>
            <a:fillRect/>
          </a:stretch>
        </p:blipFill>
        <p:spPr>
          <a:xfrm>
            <a:off x="747346" y="967153"/>
            <a:ext cx="11245362" cy="5336932"/>
          </a:xfrm>
          <a:prstGeom prst="rect">
            <a:avLst/>
          </a:prstGeom>
        </p:spPr>
      </p:pic>
    </p:spTree>
    <p:extLst>
      <p:ext uri="{BB962C8B-B14F-4D97-AF65-F5344CB8AC3E}">
        <p14:creationId xmlns:p14="http://schemas.microsoft.com/office/powerpoint/2010/main" val="16532983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F5F0-B543-10E3-4464-3FF5A5B2F2D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54B4AD3-D9BB-0CFA-6720-B2520788E1F2}"/>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B6419940-81DB-AB5A-6F08-5FEAE8A62F91}"/>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49032495-721C-C68B-1DE3-C3CFCCBF003E}"/>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49C7DF-5E93-7B2F-7B4F-8F96E05C30E5}"/>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730C51-C9A2-E292-2C0F-F76676B87A41}"/>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669423-7209-0CD2-1D71-AF8012FA96F9}"/>
              </a:ext>
            </a:extLst>
          </p:cNvPr>
          <p:cNvSpPr txBox="1"/>
          <p:nvPr/>
        </p:nvSpPr>
        <p:spPr>
          <a:xfrm>
            <a:off x="641496" y="2405071"/>
            <a:ext cx="10909004" cy="3046988"/>
          </a:xfrm>
          <a:prstGeom prst="rect">
            <a:avLst/>
          </a:prstGeom>
          <a:noFill/>
        </p:spPr>
        <p:txBody>
          <a:bodyPr wrap="square" rtlCol="0">
            <a:spAutoFit/>
          </a:bodyPr>
          <a:lstStyle/>
          <a:p>
            <a:pPr algn="ctr"/>
            <a:r>
              <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 TỔNG QUAN</a:t>
            </a:r>
          </a:p>
          <a:p>
            <a:pPr algn="ctr"/>
            <a:endPar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8" name="Date Placeholder 1">
            <a:extLst>
              <a:ext uri="{FF2B5EF4-FFF2-40B4-BE49-F238E27FC236}">
                <a16:creationId xmlns:a16="http://schemas.microsoft.com/office/drawing/2014/main" id="{F139017E-7EDA-FE13-4A89-C6E5F43C7E52}"/>
              </a:ext>
            </a:extLst>
          </p:cNvPr>
          <p:cNvSpPr txBox="1">
            <a:spLocks/>
          </p:cNvSpPr>
          <p:nvPr/>
        </p:nvSpPr>
        <p:spPr>
          <a:xfrm>
            <a:off x="-9153704" y="98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49F30C-CFB1-43A5-BF12-B2E0047BC55C}" type="datetime8">
              <a:rPr lang="en-US" smtClean="0"/>
              <a:pPr/>
              <a:t>26/12/2024 10:19 PM</a:t>
            </a:fld>
            <a:endParaRPr lang="en-US"/>
          </a:p>
        </p:txBody>
      </p:sp>
      <p:sp>
        <p:nvSpPr>
          <p:cNvPr id="29" name="Date Placeholder 1">
            <a:extLst>
              <a:ext uri="{FF2B5EF4-FFF2-40B4-BE49-F238E27FC236}">
                <a16:creationId xmlns:a16="http://schemas.microsoft.com/office/drawing/2014/main" id="{CDBB3CED-D0B3-9528-2E3F-3B974AA2B5FF}"/>
              </a:ext>
            </a:extLst>
          </p:cNvPr>
          <p:cNvSpPr txBox="1">
            <a:spLocks/>
          </p:cNvSpPr>
          <p:nvPr/>
        </p:nvSpPr>
        <p:spPr>
          <a:xfrm>
            <a:off x="-2573741" y="5924055"/>
            <a:ext cx="2573741" cy="363153"/>
          </a:xfrm>
          <a:prstGeom prst="rect">
            <a:avLst/>
          </a:prstGeom>
        </p:spPr>
        <p:txBody>
          <a:bodyPr vert="horz" lIns="91440" tIns="45720" rIns="91440" bIns="45720" rtlCol="0" anchor="ctr"/>
          <a:lstStyle>
            <a:defPPr>
              <a:defRPr lang="en-US"/>
            </a:defPPr>
            <a:lvl1pPr marL="0" algn="l" defTabSz="914400" rtl="0" eaLnBrk="1" latinLnBrk="0" hangingPunct="1">
              <a:defRPr sz="1600" b="0" kern="120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C9F085-F990-4342-AB4E-FD70972B7D15}" type="datetime8">
              <a:rPr lang="en-US" smtClean="0"/>
              <a:pPr/>
              <a:t>26/12/2024 10:19 PM</a:t>
            </a:fld>
            <a:endParaRPr lang="en-US"/>
          </a:p>
        </p:txBody>
      </p:sp>
      <p:pic>
        <p:nvPicPr>
          <p:cNvPr id="30" name="Picture 29">
            <a:extLst>
              <a:ext uri="{FF2B5EF4-FFF2-40B4-BE49-F238E27FC236}">
                <a16:creationId xmlns:a16="http://schemas.microsoft.com/office/drawing/2014/main" id="{CD0D3F62-214E-3C70-3EFC-3B1721BA1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7598883"/>
            <a:ext cx="2649015" cy="3433190"/>
          </a:xfrm>
          <a:prstGeom prst="rect">
            <a:avLst/>
          </a:prstGeom>
          <a:ln>
            <a:noFill/>
          </a:ln>
          <a:effectLst>
            <a:outerShdw blurRad="292100" dist="139700" dir="2700000" algn="tl" rotWithShape="0">
              <a:srgbClr val="333333">
                <a:alpha val="65000"/>
              </a:srgbClr>
            </a:outerShdw>
          </a:effectLst>
        </p:spPr>
      </p:pic>
      <p:sp>
        <p:nvSpPr>
          <p:cNvPr id="31" name="Rectangle: Diagonal Corners Rounded 13">
            <a:extLst>
              <a:ext uri="{FF2B5EF4-FFF2-40B4-BE49-F238E27FC236}">
                <a16:creationId xmlns:a16="http://schemas.microsoft.com/office/drawing/2014/main" id="{E5492C35-5052-0D97-E0E8-BBCA133F74B9}"/>
              </a:ext>
            </a:extLst>
          </p:cNvPr>
          <p:cNvSpPr/>
          <p:nvPr/>
        </p:nvSpPr>
        <p:spPr>
          <a:xfrm>
            <a:off x="-19759" y="9652188"/>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12E5A143-0FAC-7CA9-FDE6-62B7C5986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185" y="-4466486"/>
            <a:ext cx="2649015" cy="3433190"/>
          </a:xfrm>
          <a:prstGeom prst="rect">
            <a:avLst/>
          </a:prstGeom>
          <a:ln>
            <a:noFill/>
          </a:ln>
          <a:effectLst>
            <a:outerShdw blurRad="292100" dist="139700" dir="2700000" algn="tl" rotWithShape="0">
              <a:srgbClr val="333333">
                <a:alpha val="65000"/>
              </a:srgbClr>
            </a:outerShdw>
          </a:effectLst>
        </p:spPr>
      </p:pic>
      <p:sp>
        <p:nvSpPr>
          <p:cNvPr id="33" name="Rectangle: Diagonal Corners Rounded 13">
            <a:extLst>
              <a:ext uri="{FF2B5EF4-FFF2-40B4-BE49-F238E27FC236}">
                <a16:creationId xmlns:a16="http://schemas.microsoft.com/office/drawing/2014/main" id="{097D0C2D-6426-8299-190E-FBEA9D7D29B3}"/>
              </a:ext>
            </a:extLst>
          </p:cNvPr>
          <p:cNvSpPr/>
          <p:nvPr/>
        </p:nvSpPr>
        <p:spPr>
          <a:xfrm>
            <a:off x="3805428" y="-2413181"/>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1.2 Mục đích</a:t>
            </a:r>
          </a:p>
        </p:txBody>
      </p:sp>
      <p:pic>
        <p:nvPicPr>
          <p:cNvPr id="34" name="Picture 33">
            <a:extLst>
              <a:ext uri="{FF2B5EF4-FFF2-40B4-BE49-F238E27FC236}">
                <a16:creationId xmlns:a16="http://schemas.microsoft.com/office/drawing/2014/main" id="{FA0750DF-88AE-E285-C8F3-D4D14914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605" y="7624241"/>
            <a:ext cx="2649015" cy="3433190"/>
          </a:xfrm>
          <a:prstGeom prst="rect">
            <a:avLst/>
          </a:prstGeom>
          <a:ln>
            <a:noFill/>
          </a:ln>
          <a:effectLst>
            <a:outerShdw blurRad="292100" dist="139700" dir="2700000" algn="tl" rotWithShape="0">
              <a:srgbClr val="333333">
                <a:alpha val="65000"/>
              </a:srgbClr>
            </a:outerShdw>
          </a:effectLst>
        </p:spPr>
      </p:pic>
      <p:sp>
        <p:nvSpPr>
          <p:cNvPr id="35" name="Rectangle: Diagonal Corners Rounded 13">
            <a:extLst>
              <a:ext uri="{FF2B5EF4-FFF2-40B4-BE49-F238E27FC236}">
                <a16:creationId xmlns:a16="http://schemas.microsoft.com/office/drawing/2014/main" id="{4B37B475-DC61-FEED-638E-994E7685274C}"/>
              </a:ext>
            </a:extLst>
          </p:cNvPr>
          <p:cNvSpPr/>
          <p:nvPr/>
        </p:nvSpPr>
        <p:spPr>
          <a:xfrm>
            <a:off x="7603848" y="9677546"/>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1.3 Yêu cầu chức năng đối với quản trị viên</a:t>
            </a:r>
          </a:p>
        </p:txBody>
      </p:sp>
      <p:pic>
        <p:nvPicPr>
          <p:cNvPr id="36" name="Picture 35">
            <a:extLst>
              <a:ext uri="{FF2B5EF4-FFF2-40B4-BE49-F238E27FC236}">
                <a16:creationId xmlns:a16="http://schemas.microsoft.com/office/drawing/2014/main" id="{E6563375-64DE-5038-F7BE-339D2F52F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338" y="1920279"/>
            <a:ext cx="2649015" cy="3433190"/>
          </a:xfrm>
          <a:prstGeom prst="rect">
            <a:avLst/>
          </a:prstGeom>
          <a:ln>
            <a:noFill/>
          </a:ln>
          <a:effectLst>
            <a:outerShdw blurRad="292100" dist="139700" dir="2700000" algn="tl" rotWithShape="0">
              <a:srgbClr val="333333">
                <a:alpha val="65000"/>
              </a:srgbClr>
            </a:outerShdw>
          </a:effectLst>
        </p:spPr>
      </p:pic>
      <p:sp>
        <p:nvSpPr>
          <p:cNvPr id="37" name="Rectangle: Diagonal Corners Rounded 13">
            <a:extLst>
              <a:ext uri="{FF2B5EF4-FFF2-40B4-BE49-F238E27FC236}">
                <a16:creationId xmlns:a16="http://schemas.microsoft.com/office/drawing/2014/main" id="{0A93332A-D1C5-254E-ED90-8D7E9855C60E}"/>
              </a:ext>
            </a:extLst>
          </p:cNvPr>
          <p:cNvSpPr/>
          <p:nvPr/>
        </p:nvSpPr>
        <p:spPr>
          <a:xfrm>
            <a:off x="16841338" y="3973584"/>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1.4 Yêu cầu chức năng đối với khách hang</a:t>
            </a:r>
          </a:p>
        </p:txBody>
      </p:sp>
      <p:sp>
        <p:nvSpPr>
          <p:cNvPr id="38" name="Rectangle 37">
            <a:extLst>
              <a:ext uri="{FF2B5EF4-FFF2-40B4-BE49-F238E27FC236}">
                <a16:creationId xmlns:a16="http://schemas.microsoft.com/office/drawing/2014/main" id="{D5C7BEF1-93EA-1678-49A5-E715CE7C47A5}"/>
              </a:ext>
            </a:extLst>
          </p:cNvPr>
          <p:cNvSpPr/>
          <p:nvPr/>
        </p:nvSpPr>
        <p:spPr>
          <a:xfrm>
            <a:off x="-2" y="1125391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D452AA-D079-AB07-9BAD-DB89D1E3A798}"/>
              </a:ext>
            </a:extLst>
          </p:cNvPr>
          <p:cNvSpPr/>
          <p:nvPr/>
        </p:nvSpPr>
        <p:spPr>
          <a:xfrm>
            <a:off x="3825184" y="-798475"/>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1FEE830-3119-2950-D314-1C985525B703}"/>
              </a:ext>
            </a:extLst>
          </p:cNvPr>
          <p:cNvSpPr/>
          <p:nvPr/>
        </p:nvSpPr>
        <p:spPr>
          <a:xfrm>
            <a:off x="7603846" y="11427962"/>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2C9E8D-E4FE-F5BD-4F5E-B575BE11F41E}"/>
              </a:ext>
            </a:extLst>
          </p:cNvPr>
          <p:cNvSpPr/>
          <p:nvPr/>
        </p:nvSpPr>
        <p:spPr>
          <a:xfrm>
            <a:off x="16841337" y="5614825"/>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3D481A8-9D62-59A9-86D1-8A2D1FC4A8E3}"/>
              </a:ext>
            </a:extLst>
          </p:cNvPr>
          <p:cNvPicPr>
            <a:picLocks noChangeAspect="1"/>
          </p:cNvPicPr>
          <p:nvPr/>
        </p:nvPicPr>
        <p:blipFill>
          <a:blip r:embed="rId3"/>
          <a:stretch>
            <a:fillRect/>
          </a:stretch>
        </p:blipFill>
        <p:spPr>
          <a:xfrm>
            <a:off x="328753" y="7708536"/>
            <a:ext cx="1885562" cy="1885562"/>
          </a:xfrm>
          <a:prstGeom prst="rect">
            <a:avLst/>
          </a:prstGeom>
        </p:spPr>
      </p:pic>
      <p:pic>
        <p:nvPicPr>
          <p:cNvPr id="43" name="Picture 42">
            <a:extLst>
              <a:ext uri="{FF2B5EF4-FFF2-40B4-BE49-F238E27FC236}">
                <a16:creationId xmlns:a16="http://schemas.microsoft.com/office/drawing/2014/main" id="{C6D0D570-52BE-70A2-753E-39E7F49A76A5}"/>
              </a:ext>
            </a:extLst>
          </p:cNvPr>
          <p:cNvPicPr>
            <a:picLocks noChangeAspect="1"/>
          </p:cNvPicPr>
          <p:nvPr/>
        </p:nvPicPr>
        <p:blipFill>
          <a:blip r:embed="rId4"/>
          <a:stretch>
            <a:fillRect/>
          </a:stretch>
        </p:blipFill>
        <p:spPr>
          <a:xfrm>
            <a:off x="4259880" y="-4293123"/>
            <a:ext cx="1632144" cy="1632144"/>
          </a:xfrm>
          <a:prstGeom prst="rect">
            <a:avLst/>
          </a:prstGeom>
        </p:spPr>
      </p:pic>
      <p:pic>
        <p:nvPicPr>
          <p:cNvPr id="44" name="Picture 43">
            <a:extLst>
              <a:ext uri="{FF2B5EF4-FFF2-40B4-BE49-F238E27FC236}">
                <a16:creationId xmlns:a16="http://schemas.microsoft.com/office/drawing/2014/main" id="{A8F9BC24-B739-6793-B3E7-C83D67B15BB3}"/>
              </a:ext>
            </a:extLst>
          </p:cNvPr>
          <p:cNvPicPr>
            <a:picLocks noChangeAspect="1"/>
          </p:cNvPicPr>
          <p:nvPr/>
        </p:nvPicPr>
        <p:blipFill>
          <a:blip r:embed="rId5"/>
          <a:stretch>
            <a:fillRect/>
          </a:stretch>
        </p:blipFill>
        <p:spPr>
          <a:xfrm>
            <a:off x="8038543" y="7734560"/>
            <a:ext cx="1920396" cy="1920396"/>
          </a:xfrm>
          <a:prstGeom prst="rect">
            <a:avLst/>
          </a:prstGeom>
        </p:spPr>
      </p:pic>
      <p:pic>
        <p:nvPicPr>
          <p:cNvPr id="45" name="Picture 44">
            <a:extLst>
              <a:ext uri="{FF2B5EF4-FFF2-40B4-BE49-F238E27FC236}">
                <a16:creationId xmlns:a16="http://schemas.microsoft.com/office/drawing/2014/main" id="{D55B53E3-C37B-0658-013F-6AA1DCFBA3B6}"/>
              </a:ext>
            </a:extLst>
          </p:cNvPr>
          <p:cNvPicPr>
            <a:picLocks noChangeAspect="1"/>
          </p:cNvPicPr>
          <p:nvPr/>
        </p:nvPicPr>
        <p:blipFill>
          <a:blip r:embed="rId6"/>
          <a:stretch>
            <a:fillRect/>
          </a:stretch>
        </p:blipFill>
        <p:spPr>
          <a:xfrm>
            <a:off x="17475811" y="2127192"/>
            <a:ext cx="1753161" cy="1753161"/>
          </a:xfrm>
          <a:prstGeom prst="rect">
            <a:avLst/>
          </a:prstGeom>
        </p:spPr>
      </p:pic>
      <p:pic>
        <p:nvPicPr>
          <p:cNvPr id="46" name="Picture 45" descr="Logo, company name&#10;&#10;Description automatically generated">
            <a:extLst>
              <a:ext uri="{FF2B5EF4-FFF2-40B4-BE49-F238E27FC236}">
                <a16:creationId xmlns:a16="http://schemas.microsoft.com/office/drawing/2014/main" id="{CCEBAFF4-E0CD-9D15-2FF4-76C2C69BA49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873" t="19048" r="9557" b="27075"/>
          <a:stretch/>
        </p:blipFill>
        <p:spPr>
          <a:xfrm>
            <a:off x="11773106" y="4752892"/>
            <a:ext cx="196286" cy="87533"/>
          </a:xfrm>
          <a:prstGeom prst="rect">
            <a:avLst/>
          </a:prstGeom>
        </p:spPr>
      </p:pic>
      <p:sp>
        <p:nvSpPr>
          <p:cNvPr id="2" name="Oval 1">
            <a:extLst>
              <a:ext uri="{FF2B5EF4-FFF2-40B4-BE49-F238E27FC236}">
                <a16:creationId xmlns:a16="http://schemas.microsoft.com/office/drawing/2014/main" id="{CD2EF44B-9FAC-C579-B28E-51CAC227281C}"/>
              </a:ext>
            </a:extLst>
          </p:cNvPr>
          <p:cNvSpPr/>
          <p:nvPr/>
        </p:nvSpPr>
        <p:spPr>
          <a:xfrm>
            <a:off x="1280758" y="7344776"/>
            <a:ext cx="1573054" cy="1475106"/>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95336CB-8F10-00D3-6C3A-4F0292BA723C}"/>
              </a:ext>
            </a:extLst>
          </p:cNvPr>
          <p:cNvSpPr/>
          <p:nvPr/>
        </p:nvSpPr>
        <p:spPr>
          <a:xfrm>
            <a:off x="1280758" y="-4060073"/>
            <a:ext cx="3764915" cy="3546475"/>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0DF99AE-6A32-090D-C8D1-C27EED45D726}"/>
              </a:ext>
            </a:extLst>
          </p:cNvPr>
          <p:cNvSpPr/>
          <p:nvPr/>
        </p:nvSpPr>
        <p:spPr>
          <a:xfrm>
            <a:off x="-3437416" y="-2713947"/>
            <a:ext cx="1368346" cy="1319531"/>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D898A2E-C541-90C7-A4EC-A9AFD8BC0B67}"/>
              </a:ext>
            </a:extLst>
          </p:cNvPr>
          <p:cNvSpPr/>
          <p:nvPr/>
        </p:nvSpPr>
        <p:spPr>
          <a:xfrm>
            <a:off x="-1338318" y="-2286835"/>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D41978F-13E0-CA30-B77F-BF77FDF6AF56}"/>
              </a:ext>
            </a:extLst>
          </p:cNvPr>
          <p:cNvSpPr/>
          <p:nvPr/>
        </p:nvSpPr>
        <p:spPr>
          <a:xfrm>
            <a:off x="-2069070" y="-1537884"/>
            <a:ext cx="649844" cy="587853"/>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53A1C9-1928-7030-AE8E-8B18A3461856}"/>
              </a:ext>
            </a:extLst>
          </p:cNvPr>
          <p:cNvSpPr/>
          <p:nvPr/>
        </p:nvSpPr>
        <p:spPr>
          <a:xfrm>
            <a:off x="-3652992" y="6585436"/>
            <a:ext cx="509271" cy="464080"/>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B92DD9-285B-1E15-15DE-086011BD0C8C}"/>
              </a:ext>
            </a:extLst>
          </p:cNvPr>
          <p:cNvSpPr/>
          <p:nvPr/>
        </p:nvSpPr>
        <p:spPr>
          <a:xfrm>
            <a:off x="-1908255" y="5943896"/>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3AF41C-2713-212A-48CA-B450DA42F6A3}"/>
              </a:ext>
            </a:extLst>
          </p:cNvPr>
          <p:cNvSpPr/>
          <p:nvPr/>
        </p:nvSpPr>
        <p:spPr>
          <a:xfrm>
            <a:off x="-360259" y="8062220"/>
            <a:ext cx="719068" cy="661317"/>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7306CE-CA3E-6F87-B9B0-212EAB351E23}"/>
              </a:ext>
            </a:extLst>
          </p:cNvPr>
          <p:cNvSpPr/>
          <p:nvPr/>
        </p:nvSpPr>
        <p:spPr>
          <a:xfrm>
            <a:off x="-4871026" y="560302"/>
            <a:ext cx="3220365" cy="3021109"/>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8A3C913-2910-30B1-89BD-CB19C06E3AEC}"/>
              </a:ext>
            </a:extLst>
          </p:cNvPr>
          <p:cNvGrpSpPr/>
          <p:nvPr/>
        </p:nvGrpSpPr>
        <p:grpSpPr>
          <a:xfrm>
            <a:off x="15662014" y="-947278"/>
            <a:ext cx="1329393" cy="1316672"/>
            <a:chOff x="6900206" y="1605914"/>
            <a:chExt cx="1329393" cy="1316672"/>
          </a:xfrm>
        </p:grpSpPr>
        <p:sp>
          <p:nvSpPr>
            <p:cNvPr id="19" name="Oval 18">
              <a:extLst>
                <a:ext uri="{FF2B5EF4-FFF2-40B4-BE49-F238E27FC236}">
                  <a16:creationId xmlns:a16="http://schemas.microsoft.com/office/drawing/2014/main" id="{77FF6615-B695-E313-FD2A-E3130F733447}"/>
                </a:ext>
              </a:extLst>
            </p:cNvPr>
            <p:cNvSpPr/>
            <p:nvPr/>
          </p:nvSpPr>
          <p:spPr>
            <a:xfrm>
              <a:off x="6900206" y="1605914"/>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369107-4CC7-6901-DCFE-345B2418D5BD}"/>
                </a:ext>
              </a:extLst>
            </p:cNvPr>
            <p:cNvSpPr/>
            <p:nvPr/>
          </p:nvSpPr>
          <p:spPr>
            <a:xfrm>
              <a:off x="7050274" y="1759883"/>
              <a:ext cx="1029256" cy="1008735"/>
            </a:xfrm>
            <a:prstGeom prst="ellipse">
              <a:avLst/>
            </a:prstGeom>
            <a:solidFill>
              <a:srgbClr val="DAA6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F2C0B38-982F-B527-A1F9-7ECA62FAB282}"/>
                </a:ext>
              </a:extLst>
            </p:cNvPr>
            <p:cNvSpPr/>
            <p:nvPr/>
          </p:nvSpPr>
          <p:spPr>
            <a:xfrm>
              <a:off x="7268187" y="1802585"/>
              <a:ext cx="593431"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2</a:t>
              </a:r>
            </a:p>
          </p:txBody>
        </p:sp>
      </p:grpSp>
      <p:grpSp>
        <p:nvGrpSpPr>
          <p:cNvPr id="22" name="Group 21">
            <a:extLst>
              <a:ext uri="{FF2B5EF4-FFF2-40B4-BE49-F238E27FC236}">
                <a16:creationId xmlns:a16="http://schemas.microsoft.com/office/drawing/2014/main" id="{C812FC16-3B0A-30AC-D719-BFCF651069F6}"/>
              </a:ext>
            </a:extLst>
          </p:cNvPr>
          <p:cNvGrpSpPr/>
          <p:nvPr/>
        </p:nvGrpSpPr>
        <p:grpSpPr>
          <a:xfrm>
            <a:off x="6897729" y="8214493"/>
            <a:ext cx="1329393" cy="1316672"/>
            <a:chOff x="6900207" y="3481706"/>
            <a:chExt cx="1329393" cy="1316672"/>
          </a:xfrm>
        </p:grpSpPr>
        <p:sp>
          <p:nvSpPr>
            <p:cNvPr id="23" name="Oval 22">
              <a:extLst>
                <a:ext uri="{FF2B5EF4-FFF2-40B4-BE49-F238E27FC236}">
                  <a16:creationId xmlns:a16="http://schemas.microsoft.com/office/drawing/2014/main" id="{AF186E3D-400A-8B86-7C12-ADF68B7B1500}"/>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8" action="ppaction://hlinksldjump"/>
              <a:extLst>
                <a:ext uri="{FF2B5EF4-FFF2-40B4-BE49-F238E27FC236}">
                  <a16:creationId xmlns:a16="http://schemas.microsoft.com/office/drawing/2014/main" id="{40B71A80-F3DF-30BE-E796-4E678A81E1AA}"/>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D50671-B20C-1757-1CDC-DAE427D5AE38}"/>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grpSp>
        <p:nvGrpSpPr>
          <p:cNvPr id="26" name="Group 25">
            <a:extLst>
              <a:ext uri="{FF2B5EF4-FFF2-40B4-BE49-F238E27FC236}">
                <a16:creationId xmlns:a16="http://schemas.microsoft.com/office/drawing/2014/main" id="{77E92105-7A00-6185-DB47-EE67553F25C9}"/>
              </a:ext>
            </a:extLst>
          </p:cNvPr>
          <p:cNvGrpSpPr/>
          <p:nvPr/>
        </p:nvGrpSpPr>
        <p:grpSpPr>
          <a:xfrm>
            <a:off x="7071964" y="-3616158"/>
            <a:ext cx="1329393" cy="1316672"/>
            <a:chOff x="5546646" y="4584386"/>
            <a:chExt cx="1329393" cy="1316672"/>
          </a:xfrm>
        </p:grpSpPr>
        <p:sp>
          <p:nvSpPr>
            <p:cNvPr id="27" name="Oval 26">
              <a:extLst>
                <a:ext uri="{FF2B5EF4-FFF2-40B4-BE49-F238E27FC236}">
                  <a16:creationId xmlns:a16="http://schemas.microsoft.com/office/drawing/2014/main" id="{F5BB4801-A027-BB6B-80A0-78696D967CE9}"/>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815BD2-9A33-A3A4-17D3-773595E232C5}"/>
                </a:ext>
              </a:extLst>
            </p:cNvPr>
            <p:cNvSpPr/>
            <p:nvPr/>
          </p:nvSpPr>
          <p:spPr>
            <a:xfrm>
              <a:off x="5696714" y="4738355"/>
              <a:ext cx="1029256" cy="1008735"/>
            </a:xfrm>
            <a:prstGeom prst="ellipse">
              <a:avLst/>
            </a:prstGeom>
            <a:solidFill>
              <a:srgbClr val="FF00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hlinkClick r:id="" action="ppaction://noaction"/>
              <a:extLst>
                <a:ext uri="{FF2B5EF4-FFF2-40B4-BE49-F238E27FC236}">
                  <a16:creationId xmlns:a16="http://schemas.microsoft.com/office/drawing/2014/main" id="{C3ABC7B8-0721-F5AE-5D6E-03CB06DB3C87}"/>
                </a:ext>
              </a:extLst>
            </p:cNvPr>
            <p:cNvSpPr/>
            <p:nvPr/>
          </p:nvSpPr>
          <p:spPr>
            <a:xfrm>
              <a:off x="5986759" y="4781057"/>
              <a:ext cx="449162" cy="923330"/>
            </a:xfrm>
            <a:prstGeom prst="rect">
              <a:avLst/>
            </a:prstGeom>
            <a:noFill/>
          </p:spPr>
          <p:txBody>
            <a:bodyPr wrap="none" lIns="91440" tIns="45720" rIns="91440" bIns="45720">
              <a:spAutoFit/>
            </a:bodyPr>
            <a:lstStyle/>
            <a:p>
              <a:pPr algn="ctr"/>
              <a:r>
                <a:rPr lang="en-US" sz="5400" b="1">
                  <a:ln w="0"/>
                  <a:solidFill>
                    <a:schemeClr val="bg1"/>
                  </a:solidFill>
                  <a:effectLst>
                    <a:outerShdw blurRad="38100" dist="19050" dir="2700000" algn="tl" rotWithShape="0">
                      <a:schemeClr val="dk1">
                        <a:alpha val="40000"/>
                      </a:schemeClr>
                    </a:outerShdw>
                  </a:effectLst>
                  <a:latin typeface="Montserrat" panose="00000500000000000000" pitchFamily="2" charset="0"/>
                </a:rPr>
                <a:t>1</a:t>
              </a:r>
              <a:endPar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endParaRPr>
            </a:p>
          </p:txBody>
        </p:sp>
      </p:grpSp>
      <p:sp>
        <p:nvSpPr>
          <p:cNvPr id="49" name="Rectangle 48">
            <a:extLst>
              <a:ext uri="{FF2B5EF4-FFF2-40B4-BE49-F238E27FC236}">
                <a16:creationId xmlns:a16="http://schemas.microsoft.com/office/drawing/2014/main" id="{AB8690DF-9F58-A9A3-9B10-DA6D966273DE}"/>
              </a:ext>
            </a:extLst>
          </p:cNvPr>
          <p:cNvSpPr/>
          <p:nvPr/>
        </p:nvSpPr>
        <p:spPr>
          <a:xfrm>
            <a:off x="17029306" y="-822436"/>
            <a:ext cx="5217870" cy="461665"/>
          </a:xfrm>
          <a:prstGeom prst="rect">
            <a:avLst/>
          </a:prstGeom>
          <a:noFill/>
        </p:spPr>
        <p:txBody>
          <a:bodyPr wrap="square" lIns="91440" tIns="45720" rIns="91440" bIns="45720">
            <a:spAutoFit/>
          </a:bodyPr>
          <a:lstStyle/>
          <a:p>
            <a:r>
              <a:rPr lang="vi-VN"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PHÂN TÍCH THIẾT KẾ</a:t>
            </a:r>
            <a:endParaRPr lang="en-US"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50" name="Straight Connector 49">
            <a:extLst>
              <a:ext uri="{FF2B5EF4-FFF2-40B4-BE49-F238E27FC236}">
                <a16:creationId xmlns:a16="http://schemas.microsoft.com/office/drawing/2014/main" id="{F2A9ED04-3B93-B640-1754-573EED11D58C}"/>
              </a:ext>
            </a:extLst>
          </p:cNvPr>
          <p:cNvCxnSpPr>
            <a:cxnSpLocks/>
          </p:cNvCxnSpPr>
          <p:nvPr/>
        </p:nvCxnSpPr>
        <p:spPr>
          <a:xfrm flipV="1">
            <a:off x="17162206" y="-343094"/>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BE7C41C-50A5-463B-DDC0-177639E4C29D}"/>
              </a:ext>
            </a:extLst>
          </p:cNvPr>
          <p:cNvSpPr/>
          <p:nvPr/>
        </p:nvSpPr>
        <p:spPr>
          <a:xfrm>
            <a:off x="17090264" y="-269579"/>
            <a:ext cx="4154081" cy="584775"/>
          </a:xfrm>
          <a:prstGeom prst="rect">
            <a:avLst/>
          </a:prstGeom>
          <a:noFill/>
        </p:spPr>
        <p:txBody>
          <a:bodyPr wrap="square" lIns="91440" tIns="45720" rIns="91440" bIns="45720">
            <a:spAutoFit/>
          </a:bodyPr>
          <a:lstStyle/>
          <a:p>
            <a:pPr algn="just"/>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Phân tích thiết kế hệ thống ứng website bán giày SmartMen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2" name="Rectangle 51">
            <a:extLst>
              <a:ext uri="{FF2B5EF4-FFF2-40B4-BE49-F238E27FC236}">
                <a16:creationId xmlns:a16="http://schemas.microsoft.com/office/drawing/2014/main" id="{F102FF54-086A-9DC3-8B1A-072019FFD4F8}"/>
              </a:ext>
            </a:extLst>
          </p:cNvPr>
          <p:cNvSpPr/>
          <p:nvPr/>
        </p:nvSpPr>
        <p:spPr>
          <a:xfrm>
            <a:off x="8251288" y="8371889"/>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QUẢ</a:t>
            </a:r>
          </a:p>
        </p:txBody>
      </p:sp>
      <p:cxnSp>
        <p:nvCxnSpPr>
          <p:cNvPr id="53" name="Straight Connector 52">
            <a:extLst>
              <a:ext uri="{FF2B5EF4-FFF2-40B4-BE49-F238E27FC236}">
                <a16:creationId xmlns:a16="http://schemas.microsoft.com/office/drawing/2014/main" id="{405C0D3B-3CF0-887E-522F-E9CADFDB9746}"/>
              </a:ext>
            </a:extLst>
          </p:cNvPr>
          <p:cNvCxnSpPr>
            <a:cxnSpLocks/>
          </p:cNvCxnSpPr>
          <p:nvPr/>
        </p:nvCxnSpPr>
        <p:spPr>
          <a:xfrm>
            <a:off x="8384189" y="8854905"/>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79AE753-CF00-8267-6D9F-DFC7DCB89C5C}"/>
              </a:ext>
            </a:extLst>
          </p:cNvPr>
          <p:cNvSpPr/>
          <p:nvPr/>
        </p:nvSpPr>
        <p:spPr>
          <a:xfrm>
            <a:off x="8251289" y="8834810"/>
            <a:ext cx="4567871" cy="338554"/>
          </a:xfrm>
          <a:prstGeom prst="rect">
            <a:avLst/>
          </a:prstGeom>
          <a:noFill/>
        </p:spPr>
        <p:txBody>
          <a:bodyPr wrap="square" lIns="91440" tIns="45720" rIns="91440" bIns="45720">
            <a:spAutoFit/>
          </a:bodyPr>
          <a:lstStyle/>
          <a:p>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giao diện, các chức năng hoàn thiện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4BF3B235-BD9F-0404-8060-AEC3AC885FED}"/>
              </a:ext>
            </a:extLst>
          </p:cNvPr>
          <p:cNvSpPr/>
          <p:nvPr/>
        </p:nvSpPr>
        <p:spPr>
          <a:xfrm>
            <a:off x="9452363" y="-3407767"/>
            <a:ext cx="4932176" cy="461665"/>
          </a:xfrm>
          <a:prstGeom prst="rect">
            <a:avLst/>
          </a:prstGeom>
          <a:noFill/>
        </p:spPr>
        <p:txBody>
          <a:bodyPr wrap="square" lIns="91440" tIns="45720" rIns="91440" bIns="45720">
            <a:spAutoFit/>
          </a:bodyPr>
          <a:lstStyle/>
          <a:p>
            <a:r>
              <a:rPr lang="en-US" sz="2400" b="1" cap="none" spc="0">
                <a:ln w="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p>
        </p:txBody>
      </p:sp>
      <p:cxnSp>
        <p:nvCxnSpPr>
          <p:cNvPr id="56" name="Straight Connector 55">
            <a:extLst>
              <a:ext uri="{FF2B5EF4-FFF2-40B4-BE49-F238E27FC236}">
                <a16:creationId xmlns:a16="http://schemas.microsoft.com/office/drawing/2014/main" id="{04DA539C-9ADD-0E64-C55F-0F273BDFECEF}"/>
              </a:ext>
            </a:extLst>
          </p:cNvPr>
          <p:cNvCxnSpPr>
            <a:cxnSpLocks/>
          </p:cNvCxnSpPr>
          <p:nvPr/>
        </p:nvCxnSpPr>
        <p:spPr>
          <a:xfrm>
            <a:off x="9910527" y="-2290682"/>
            <a:ext cx="4377344" cy="76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C0D6BF-2CE2-C819-2E0E-D7B6A3632BD7}"/>
              </a:ext>
            </a:extLst>
          </p:cNvPr>
          <p:cNvSpPr/>
          <p:nvPr/>
        </p:nvSpPr>
        <p:spPr>
          <a:xfrm>
            <a:off x="9774985" y="-2299486"/>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Tổng quan về website bán giày SmartMen</a:t>
            </a:r>
          </a:p>
        </p:txBody>
      </p:sp>
      <p:sp>
        <p:nvSpPr>
          <p:cNvPr id="58" name="TextBox 57">
            <a:extLst>
              <a:ext uri="{FF2B5EF4-FFF2-40B4-BE49-F238E27FC236}">
                <a16:creationId xmlns:a16="http://schemas.microsoft.com/office/drawing/2014/main" id="{6D0379BD-3D31-9C2F-916F-9CCEB73667EB}"/>
              </a:ext>
            </a:extLst>
          </p:cNvPr>
          <p:cNvSpPr txBox="1"/>
          <p:nvPr/>
        </p:nvSpPr>
        <p:spPr>
          <a:xfrm>
            <a:off x="-450886" y="-213020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Nội dung</a:t>
            </a:r>
          </a:p>
        </p:txBody>
      </p:sp>
      <p:sp>
        <p:nvSpPr>
          <p:cNvPr id="59" name="TextBox 58">
            <a:extLst>
              <a:ext uri="{FF2B5EF4-FFF2-40B4-BE49-F238E27FC236}">
                <a16:creationId xmlns:a16="http://schemas.microsoft.com/office/drawing/2014/main" id="{DF69E9DA-FEBA-CC34-7318-94CCE8C171E0}"/>
              </a:ext>
            </a:extLst>
          </p:cNvPr>
          <p:cNvSpPr txBox="1"/>
          <p:nvPr/>
        </p:nvSpPr>
        <p:spPr>
          <a:xfrm>
            <a:off x="-6757822" y="192027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Tổng</a:t>
            </a: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 quát</a:t>
            </a:r>
            <a:endPar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C6EA110D-F73F-982D-2E54-B812D23E4B38}"/>
              </a:ext>
            </a:extLst>
          </p:cNvPr>
          <p:cNvGrpSpPr/>
          <p:nvPr/>
        </p:nvGrpSpPr>
        <p:grpSpPr>
          <a:xfrm>
            <a:off x="13968053" y="7133794"/>
            <a:ext cx="1211127" cy="1149483"/>
            <a:chOff x="6900207" y="3481706"/>
            <a:chExt cx="1329393" cy="1316672"/>
          </a:xfrm>
        </p:grpSpPr>
        <p:sp>
          <p:nvSpPr>
            <p:cNvPr id="60" name="Oval 59">
              <a:extLst>
                <a:ext uri="{FF2B5EF4-FFF2-40B4-BE49-F238E27FC236}">
                  <a16:creationId xmlns:a16="http://schemas.microsoft.com/office/drawing/2014/main" id="{20DE1E8C-D2C6-F82F-8FE9-7C624E9D7C66}"/>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hlinkClick r:id="rId8" action="ppaction://hlinksldjump"/>
              <a:extLst>
                <a:ext uri="{FF2B5EF4-FFF2-40B4-BE49-F238E27FC236}">
                  <a16:creationId xmlns:a16="http://schemas.microsoft.com/office/drawing/2014/main" id="{B9B2B782-9153-8837-89E0-7B4EB7325FE9}"/>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D895610-F957-AD27-D46A-60635862F4DB}"/>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sp>
        <p:nvSpPr>
          <p:cNvPr id="63" name="Rectangle 62">
            <a:extLst>
              <a:ext uri="{FF2B5EF4-FFF2-40B4-BE49-F238E27FC236}">
                <a16:creationId xmlns:a16="http://schemas.microsoft.com/office/drawing/2014/main" id="{29536A85-57B2-9ADB-789B-AB0EB07983A0}"/>
              </a:ext>
            </a:extLst>
          </p:cNvPr>
          <p:cNvSpPr/>
          <p:nvPr/>
        </p:nvSpPr>
        <p:spPr>
          <a:xfrm>
            <a:off x="15187065" y="7373619"/>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DEMO </a:t>
            </a:r>
            <a:r>
              <a:rPr lang="en-US" sz="2400" b="1">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VÀ KIỂM THỬ</a:t>
            </a:r>
            <a:endPar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64" name="Straight Connector 63">
            <a:extLst>
              <a:ext uri="{FF2B5EF4-FFF2-40B4-BE49-F238E27FC236}">
                <a16:creationId xmlns:a16="http://schemas.microsoft.com/office/drawing/2014/main" id="{2CDC3B59-9865-6DD9-5D93-7C2EE80D65AB}"/>
              </a:ext>
            </a:extLst>
          </p:cNvPr>
          <p:cNvCxnSpPr>
            <a:cxnSpLocks/>
          </p:cNvCxnSpPr>
          <p:nvPr/>
        </p:nvCxnSpPr>
        <p:spPr>
          <a:xfrm>
            <a:off x="15319966" y="7856635"/>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F1B7FCA-D630-4171-1F88-A96314D0CB63}"/>
              </a:ext>
            </a:extLst>
          </p:cNvPr>
          <p:cNvSpPr/>
          <p:nvPr/>
        </p:nvSpPr>
        <p:spPr>
          <a:xfrm>
            <a:off x="15187066" y="7836540"/>
            <a:ext cx="4567871"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Demo chương trình và kết quả kiểm thử</a:t>
            </a:r>
          </a:p>
        </p:txBody>
      </p:sp>
      <p:pic>
        <p:nvPicPr>
          <p:cNvPr id="66" name="Picture 65" descr="Diagram&#10;&#10;Description automatically generated with low confidence">
            <a:extLst>
              <a:ext uri="{FF2B5EF4-FFF2-40B4-BE49-F238E27FC236}">
                <a16:creationId xmlns:a16="http://schemas.microsoft.com/office/drawing/2014/main" id="{EECFA6B6-CF43-8ADD-A82A-029FB3C17F8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4807" y="3201089"/>
            <a:ext cx="568353" cy="568353"/>
          </a:xfrm>
          <a:prstGeom prst="rect">
            <a:avLst/>
          </a:prstGeom>
        </p:spPr>
      </p:pic>
      <p:grpSp>
        <p:nvGrpSpPr>
          <p:cNvPr id="67" name="Group 66">
            <a:extLst>
              <a:ext uri="{FF2B5EF4-FFF2-40B4-BE49-F238E27FC236}">
                <a16:creationId xmlns:a16="http://schemas.microsoft.com/office/drawing/2014/main" id="{6EC4BC61-C819-FB9B-F05D-28A478815D03}"/>
              </a:ext>
            </a:extLst>
          </p:cNvPr>
          <p:cNvGrpSpPr/>
          <p:nvPr/>
        </p:nvGrpSpPr>
        <p:grpSpPr>
          <a:xfrm>
            <a:off x="13342401" y="2484085"/>
            <a:ext cx="1147551" cy="1135411"/>
            <a:chOff x="5546646" y="4584386"/>
            <a:chExt cx="1329393" cy="1316672"/>
          </a:xfrm>
        </p:grpSpPr>
        <p:sp>
          <p:nvSpPr>
            <p:cNvPr id="68" name="Oval 67">
              <a:extLst>
                <a:ext uri="{FF2B5EF4-FFF2-40B4-BE49-F238E27FC236}">
                  <a16:creationId xmlns:a16="http://schemas.microsoft.com/office/drawing/2014/main" id="{19344DC4-FC93-5CD9-5187-F3F3168F8DDC}"/>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608B18D-4287-425C-2D4B-E939D6FD7376}"/>
                </a:ext>
              </a:extLst>
            </p:cNvPr>
            <p:cNvSpPr/>
            <p:nvPr/>
          </p:nvSpPr>
          <p:spPr>
            <a:xfrm>
              <a:off x="5696714" y="4738355"/>
              <a:ext cx="1029256" cy="1008735"/>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hlinkClick r:id="" action="ppaction://noaction"/>
              <a:extLst>
                <a:ext uri="{FF2B5EF4-FFF2-40B4-BE49-F238E27FC236}">
                  <a16:creationId xmlns:a16="http://schemas.microsoft.com/office/drawing/2014/main" id="{7E11C86D-CB48-1EB8-549C-73AA60ECDA78}"/>
                </a:ext>
              </a:extLst>
            </p:cNvPr>
            <p:cNvSpPr/>
            <p:nvPr/>
          </p:nvSpPr>
          <p:spPr>
            <a:xfrm>
              <a:off x="5874106" y="4781057"/>
              <a:ext cx="674470" cy="1070734"/>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4</a:t>
              </a:r>
            </a:p>
          </p:txBody>
        </p:sp>
      </p:grpSp>
      <p:sp>
        <p:nvSpPr>
          <p:cNvPr id="71" name="Rectangle 70">
            <a:extLst>
              <a:ext uri="{FF2B5EF4-FFF2-40B4-BE49-F238E27FC236}">
                <a16:creationId xmlns:a16="http://schemas.microsoft.com/office/drawing/2014/main" id="{E67CE45B-5985-2788-B008-4E27EBD2115E}"/>
              </a:ext>
            </a:extLst>
          </p:cNvPr>
          <p:cNvSpPr/>
          <p:nvPr/>
        </p:nvSpPr>
        <p:spPr>
          <a:xfrm>
            <a:off x="14525319" y="2591466"/>
            <a:ext cx="4932176" cy="461665"/>
          </a:xfrm>
          <a:prstGeom prst="rect">
            <a:avLst/>
          </a:prstGeom>
          <a:noFill/>
        </p:spPr>
        <p:txBody>
          <a:bodyPr wrap="square" lIns="91440" tIns="45720" rIns="91440" bIns="45720">
            <a:spAutoFit/>
          </a:bodyPr>
          <a:lstStyle/>
          <a:p>
            <a:r>
              <a:rPr lang="en-US" sz="2400" b="1" cap="none" spc="0">
                <a:ln w="0"/>
                <a:solidFill>
                  <a:srgbClr val="70AD47"/>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LUẬN</a:t>
            </a:r>
          </a:p>
        </p:txBody>
      </p:sp>
      <p:sp>
        <p:nvSpPr>
          <p:cNvPr id="72" name="Rectangle 71">
            <a:extLst>
              <a:ext uri="{FF2B5EF4-FFF2-40B4-BE49-F238E27FC236}">
                <a16:creationId xmlns:a16="http://schemas.microsoft.com/office/drawing/2014/main" id="{B0FC3FC2-F6EA-E00C-2D7A-5AAEDF19F465}"/>
              </a:ext>
            </a:extLst>
          </p:cNvPr>
          <p:cNvSpPr/>
          <p:nvPr/>
        </p:nvSpPr>
        <p:spPr>
          <a:xfrm>
            <a:off x="14521759" y="3016884"/>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đạt được, hạn chế và hướng phát triển</a:t>
            </a:r>
          </a:p>
        </p:txBody>
      </p:sp>
      <p:cxnSp>
        <p:nvCxnSpPr>
          <p:cNvPr id="73" name="Straight Connector 72">
            <a:extLst>
              <a:ext uri="{FF2B5EF4-FFF2-40B4-BE49-F238E27FC236}">
                <a16:creationId xmlns:a16="http://schemas.microsoft.com/office/drawing/2014/main" id="{BF22A2D1-1406-AF23-1AEB-93CE18B6AD30}"/>
              </a:ext>
            </a:extLst>
          </p:cNvPr>
          <p:cNvCxnSpPr>
            <a:cxnSpLocks/>
          </p:cNvCxnSpPr>
          <p:nvPr/>
        </p:nvCxnSpPr>
        <p:spPr>
          <a:xfrm flipV="1">
            <a:off x="14619493" y="3025084"/>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6388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QUẢN LÝ KHÁCH HÀNG</a:t>
            </a:r>
            <a:endParaRPr lang="en-US" b="1" dirty="0">
              <a:effectLst>
                <a:outerShdw blurRad="38100" dist="38100" dir="2700000" algn="tl">
                  <a:srgbClr val="000000">
                    <a:alpha val="43137"/>
                  </a:srgbClr>
                </a:outerShdw>
              </a:effectLst>
            </a:endParaRPr>
          </a:p>
        </p:txBody>
      </p:sp>
      <p:pic>
        <p:nvPicPr>
          <p:cNvPr id="4" name="Image 53"/>
          <p:cNvPicPr/>
          <p:nvPr/>
        </p:nvPicPr>
        <p:blipFill>
          <a:blip r:embed="rId2" cstate="print"/>
          <a:stretch>
            <a:fillRect/>
          </a:stretch>
        </p:blipFill>
        <p:spPr>
          <a:xfrm>
            <a:off x="764932" y="931985"/>
            <a:ext cx="11166230" cy="5319346"/>
          </a:xfrm>
          <a:prstGeom prst="rect">
            <a:avLst/>
          </a:prstGeom>
        </p:spPr>
      </p:pic>
    </p:spTree>
    <p:extLst>
      <p:ext uri="{BB962C8B-B14F-4D97-AF65-F5344CB8AC3E}">
        <p14:creationId xmlns:p14="http://schemas.microsoft.com/office/powerpoint/2010/main" val="1863725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QUẢN LÝ DANH MỤC</a:t>
            </a:r>
            <a:endParaRPr lang="en-US" b="1" dirty="0">
              <a:effectLst>
                <a:outerShdw blurRad="38100" dist="38100" dir="2700000" algn="tl">
                  <a:srgbClr val="000000">
                    <a:alpha val="43137"/>
                  </a:srgbClr>
                </a:outerShdw>
              </a:effectLst>
            </a:endParaRPr>
          </a:p>
        </p:txBody>
      </p:sp>
      <p:pic>
        <p:nvPicPr>
          <p:cNvPr id="5" name="Image 54"/>
          <p:cNvPicPr/>
          <p:nvPr/>
        </p:nvPicPr>
        <p:blipFill>
          <a:blip r:embed="rId2" cstate="print"/>
          <a:stretch>
            <a:fillRect/>
          </a:stretch>
        </p:blipFill>
        <p:spPr>
          <a:xfrm>
            <a:off x="747346" y="1037491"/>
            <a:ext cx="11201400" cy="5284177"/>
          </a:xfrm>
          <a:prstGeom prst="rect">
            <a:avLst/>
          </a:prstGeom>
        </p:spPr>
      </p:pic>
    </p:spTree>
    <p:extLst>
      <p:ext uri="{BB962C8B-B14F-4D97-AF65-F5344CB8AC3E}">
        <p14:creationId xmlns:p14="http://schemas.microsoft.com/office/powerpoint/2010/main" val="29622055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88160" y="325120"/>
            <a:ext cx="8839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GIAO DIỆN QUẢN LÝ MÓN ĂN</a:t>
            </a:r>
            <a:endParaRPr lang="en-US" b="1" dirty="0">
              <a:effectLst>
                <a:outerShdw blurRad="38100" dist="38100" dir="2700000" algn="tl">
                  <a:srgbClr val="000000">
                    <a:alpha val="43137"/>
                  </a:srgbClr>
                </a:outerShdw>
              </a:effectLst>
            </a:endParaRPr>
          </a:p>
        </p:txBody>
      </p:sp>
      <p:pic>
        <p:nvPicPr>
          <p:cNvPr id="5" name="Image 56"/>
          <p:cNvPicPr/>
          <p:nvPr/>
        </p:nvPicPr>
        <p:blipFill>
          <a:blip r:embed="rId2" cstate="print"/>
          <a:stretch>
            <a:fillRect/>
          </a:stretch>
        </p:blipFill>
        <p:spPr>
          <a:xfrm>
            <a:off x="747347" y="1046285"/>
            <a:ext cx="11166230" cy="5222630"/>
          </a:xfrm>
          <a:prstGeom prst="rect">
            <a:avLst/>
          </a:prstGeom>
        </p:spPr>
      </p:pic>
    </p:spTree>
    <p:extLst>
      <p:ext uri="{BB962C8B-B14F-4D97-AF65-F5344CB8AC3E}">
        <p14:creationId xmlns:p14="http://schemas.microsoft.com/office/powerpoint/2010/main" val="36515228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E3BB-6992-7D1B-A0DA-2826E41A91D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2234628-4B5F-BAD8-CBD0-7E2E43914425}"/>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F68F4B2-DFAC-FC87-4AE1-94B4206C9BC4}"/>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F06A2FBB-B125-F54A-4779-195A54DA21B9}"/>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B0FBD-CC3E-6266-44E0-ADF55FAF026D}"/>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25F34C-F64F-DC09-DA6A-CFBFBE353E55}"/>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08AE11-FD69-2711-B25A-66E49FFB4086}"/>
              </a:ext>
            </a:extLst>
          </p:cNvPr>
          <p:cNvSpPr txBox="1"/>
          <p:nvPr/>
        </p:nvSpPr>
        <p:spPr>
          <a:xfrm>
            <a:off x="823290" y="2570924"/>
            <a:ext cx="10545416" cy="1569660"/>
          </a:xfrm>
          <a:prstGeom prst="rect">
            <a:avLst/>
          </a:prstGeom>
          <a:noFill/>
        </p:spPr>
        <p:txBody>
          <a:bodyPr wrap="square" rtlCol="0">
            <a:spAutoFit/>
          </a:bodyPr>
          <a:lstStyle/>
          <a:p>
            <a:pPr algn="ctr"/>
            <a:r>
              <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4. KẾT LUẬN</a:t>
            </a:r>
          </a:p>
        </p:txBody>
      </p:sp>
    </p:spTree>
    <p:extLst>
      <p:ext uri="{BB962C8B-B14F-4D97-AF65-F5344CB8AC3E}">
        <p14:creationId xmlns:p14="http://schemas.microsoft.com/office/powerpoint/2010/main" val="644821398"/>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0B5AB-5AC9-62A2-EE06-2146A866169C}"/>
              </a:ext>
            </a:extLst>
          </p:cNvPr>
          <p:cNvSpPr>
            <a:spLocks noGrp="1"/>
          </p:cNvSpPr>
          <p:nvPr>
            <p:ph type="dt" sz="half" idx="10"/>
          </p:nvPr>
        </p:nvSpPr>
        <p:spPr/>
        <p:txBody>
          <a:bodyPr/>
          <a:lstStyle/>
          <a:p>
            <a:fld id="{EEEFB7AF-1759-4B37-8443-D913712EF154}" type="datetime8">
              <a:rPr lang="en-US" smtClean="0"/>
              <a:t>26/12/2024 10:19 PM</a:t>
            </a:fld>
            <a:endParaRPr lang="en-US"/>
          </a:p>
        </p:txBody>
      </p:sp>
      <p:sp>
        <p:nvSpPr>
          <p:cNvPr id="3" name="TextBox 2">
            <a:extLst>
              <a:ext uri="{FF2B5EF4-FFF2-40B4-BE49-F238E27FC236}">
                <a16:creationId xmlns:a16="http://schemas.microsoft.com/office/drawing/2014/main" id="{8BA75766-FB4C-8D4A-DE08-E62E2230EAB3}"/>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4.1 KẾT QUẢ ĐẠT ĐƯỢC VÀ HẠN CHẾ</a:t>
            </a:r>
          </a:p>
        </p:txBody>
      </p:sp>
      <p:sp>
        <p:nvSpPr>
          <p:cNvPr id="5" name="TextBox 4">
            <a:extLst>
              <a:ext uri="{FF2B5EF4-FFF2-40B4-BE49-F238E27FC236}">
                <a16:creationId xmlns:a16="http://schemas.microsoft.com/office/drawing/2014/main" id="{DAEDE2FD-D112-A1CB-7655-D719F122CA66}"/>
              </a:ext>
            </a:extLst>
          </p:cNvPr>
          <p:cNvSpPr txBox="1"/>
          <p:nvPr/>
        </p:nvSpPr>
        <p:spPr>
          <a:xfrm>
            <a:off x="878806" y="1798393"/>
            <a:ext cx="10909004" cy="2862322"/>
          </a:xfrm>
          <a:prstGeom prst="rect">
            <a:avLst/>
          </a:prstGeom>
          <a:noFill/>
        </p:spPr>
        <p:txBody>
          <a:bodyPr wrap="square">
            <a:spAutoFit/>
          </a:bodyPr>
          <a:lstStyle/>
          <a:p>
            <a:pPr indent="457200" algn="just">
              <a:lnSpc>
                <a:spcPct val="150000"/>
              </a:lnSpc>
            </a:pPr>
            <a:r>
              <a:rPr lang="vi-VN" sz="2000" dirty="0" smtClean="0">
                <a:effectLst/>
                <a:latin typeface="+mj-lt"/>
                <a:ea typeface="Arial" panose="020B0604020202020204" pitchFamily="34" charset="0"/>
                <a:cs typeface="Arial" panose="020B0604020202020204" pitchFamily="34" charset="0"/>
              </a:rPr>
              <a:t>Xây dựng được </a:t>
            </a:r>
            <a:r>
              <a:rPr lang="de-DE" sz="2000" dirty="0" smtClean="0">
                <a:effectLst/>
                <a:latin typeface="+mj-lt"/>
                <a:ea typeface="Arial" panose="020B0604020202020204" pitchFamily="34" charset="0"/>
                <a:cs typeface="Times New Roman" panose="02020603050405020304" pitchFamily="18" charset="0"/>
              </a:rPr>
              <a:t>Website bán đồ ăn nhanh</a:t>
            </a:r>
            <a:r>
              <a:rPr lang="vi-VN" sz="2000" dirty="0" smtClean="0">
                <a:effectLst/>
                <a:latin typeface="+mj-lt"/>
                <a:ea typeface="Arial" panose="020B0604020202020204" pitchFamily="34" charset="0"/>
                <a:cs typeface="Arial" panose="020B0604020202020204" pitchFamily="34" charset="0"/>
              </a:rPr>
              <a:t> với các chức năng chính như:</a:t>
            </a:r>
            <a:endParaRPr lang="en-US" sz="2000" dirty="0">
              <a:effectLst/>
              <a:latin typeface="+mj-lt"/>
              <a:ea typeface="Arial" panose="020B0604020202020204" pitchFamily="34" charset="0"/>
              <a:cs typeface="Arial" panose="020B0604020202020204" pitchFamily="34" charset="0"/>
            </a:endParaRPr>
          </a:p>
          <a:p>
            <a:pPr marL="900430" indent="-269875" algn="just">
              <a:lnSpc>
                <a:spcPct val="150000"/>
              </a:lnSpc>
            </a:pPr>
            <a:r>
              <a:rPr lang="vi-VN" sz="2000" dirty="0">
                <a:effectLst/>
                <a:latin typeface="+mj-lt"/>
                <a:ea typeface="Arial" panose="020B0604020202020204" pitchFamily="34" charset="0"/>
                <a:cs typeface="Arial" panose="020B0604020202020204" pitchFamily="34" charset="0"/>
              </a:rPr>
              <a:t>•	Khách hàng có thể mua sắm, xem sản phẩm trực tuyến, quản lý tài khoản và quản lý đơn hàng.</a:t>
            </a:r>
            <a:endParaRPr lang="en-US" sz="2000" dirty="0">
              <a:effectLst/>
              <a:latin typeface="+mj-lt"/>
              <a:ea typeface="Arial" panose="020B0604020202020204" pitchFamily="34" charset="0"/>
              <a:cs typeface="Arial" panose="020B0604020202020204" pitchFamily="34" charset="0"/>
            </a:endParaRPr>
          </a:p>
          <a:p>
            <a:pPr marL="180340" indent="450215" algn="just">
              <a:lnSpc>
                <a:spcPct val="150000"/>
              </a:lnSpc>
            </a:pPr>
            <a:r>
              <a:rPr lang="vi-VN" sz="2000" dirty="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Khách</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hàng</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có</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thể</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đánh</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giá</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sản</a:t>
            </a:r>
            <a:r>
              <a:rPr lang="en-US" sz="2000" dirty="0" smtClean="0">
                <a:effectLst/>
                <a:latin typeface="+mj-lt"/>
                <a:ea typeface="Arial" panose="020B0604020202020204" pitchFamily="34" charset="0"/>
                <a:cs typeface="Arial" panose="020B0604020202020204" pitchFamily="34" charset="0"/>
              </a:rPr>
              <a:t> </a:t>
            </a:r>
            <a:r>
              <a:rPr lang="en-US" sz="2000" dirty="0" err="1" smtClean="0">
                <a:effectLst/>
                <a:latin typeface="+mj-lt"/>
                <a:ea typeface="Arial" panose="020B0604020202020204" pitchFamily="34" charset="0"/>
                <a:cs typeface="Arial" panose="020B0604020202020204" pitchFamily="34" charset="0"/>
              </a:rPr>
              <a:t>phẩm</a:t>
            </a:r>
            <a:r>
              <a:rPr lang="vi-VN" sz="2000" dirty="0" smtClean="0">
                <a:effectLst/>
                <a:latin typeface="+mj-lt"/>
                <a:ea typeface="Arial" panose="020B0604020202020204" pitchFamily="34" charset="0"/>
                <a:cs typeface="Arial" panose="020B0604020202020204" pitchFamily="34" charset="0"/>
              </a:rPr>
              <a:t>.</a:t>
            </a:r>
            <a:endParaRPr lang="en-US" sz="2000" dirty="0">
              <a:effectLst/>
              <a:latin typeface="+mj-lt"/>
              <a:ea typeface="Arial" panose="020B0604020202020204" pitchFamily="34" charset="0"/>
              <a:cs typeface="Arial" panose="020B0604020202020204" pitchFamily="34" charset="0"/>
            </a:endParaRPr>
          </a:p>
          <a:p>
            <a:pPr marL="900430" indent="-269875" algn="just">
              <a:lnSpc>
                <a:spcPct val="150000"/>
              </a:lnSpc>
            </a:pPr>
            <a:r>
              <a:rPr lang="vi-VN" sz="2000" dirty="0">
                <a:effectLst/>
                <a:latin typeface="+mj-lt"/>
                <a:ea typeface="Arial" panose="020B0604020202020204" pitchFamily="34" charset="0"/>
                <a:cs typeface="Arial" panose="020B0604020202020204" pitchFamily="34" charset="0"/>
              </a:rPr>
              <a:t>•	Giao diện quản trị cho phép quản lý sản phẩm, danh mục, đơn hàng, tài khoản, và vai trò.</a:t>
            </a:r>
            <a:endParaRPr lang="en-US" sz="2000" dirty="0">
              <a:effectLst/>
              <a:latin typeface="+mj-lt"/>
              <a:ea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181554-D62A-72D4-0024-FAA472A39C23}"/>
              </a:ext>
            </a:extLst>
          </p:cNvPr>
          <p:cNvSpPr txBox="1"/>
          <p:nvPr/>
        </p:nvSpPr>
        <p:spPr>
          <a:xfrm>
            <a:off x="1405949" y="5170881"/>
            <a:ext cx="7865731"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err="1">
                <a:latin typeface="Tahoma (Headings)"/>
              </a:rPr>
              <a:t>Chưa</a:t>
            </a:r>
            <a:r>
              <a:rPr lang="en-US" sz="2000" dirty="0">
                <a:latin typeface="Tahoma (Headings)"/>
              </a:rPr>
              <a:t> </a:t>
            </a:r>
            <a:r>
              <a:rPr lang="en-US" sz="2000" dirty="0" err="1">
                <a:latin typeface="Tahoma (Headings)"/>
              </a:rPr>
              <a:t>tích</a:t>
            </a:r>
            <a:r>
              <a:rPr lang="en-US" sz="2000" dirty="0">
                <a:latin typeface="Tahoma (Headings)"/>
              </a:rPr>
              <a:t> </a:t>
            </a:r>
            <a:r>
              <a:rPr lang="en-US" sz="2000" dirty="0" err="1">
                <a:latin typeface="Tahoma (Headings)"/>
              </a:rPr>
              <a:t>hợp</a:t>
            </a:r>
            <a:r>
              <a:rPr lang="en-US" sz="2000" dirty="0">
                <a:latin typeface="Tahoma (Headings)"/>
              </a:rPr>
              <a:t> </a:t>
            </a:r>
            <a:r>
              <a:rPr lang="en-US" sz="2000" dirty="0" err="1">
                <a:latin typeface="Tahoma (Headings)"/>
              </a:rPr>
              <a:t>thanh</a:t>
            </a:r>
            <a:r>
              <a:rPr lang="en-US" sz="2000" dirty="0">
                <a:latin typeface="Tahoma (Headings)"/>
              </a:rPr>
              <a:t> </a:t>
            </a:r>
            <a:r>
              <a:rPr lang="en-US" sz="2000" dirty="0" err="1">
                <a:latin typeface="Tahoma (Headings)"/>
              </a:rPr>
              <a:t>toán</a:t>
            </a:r>
            <a:r>
              <a:rPr lang="en-US" sz="2000" dirty="0">
                <a:latin typeface="Tahoma (Headings)"/>
              </a:rPr>
              <a:t> </a:t>
            </a:r>
            <a:r>
              <a:rPr lang="en-US" sz="2000" dirty="0" err="1">
                <a:latin typeface="Tahoma (Headings)"/>
              </a:rPr>
              <a:t>nhiều</a:t>
            </a:r>
            <a:r>
              <a:rPr lang="en-US" sz="2000" dirty="0">
                <a:latin typeface="Tahoma (Headings)"/>
              </a:rPr>
              <a:t> </a:t>
            </a:r>
            <a:r>
              <a:rPr lang="en-US" sz="2000" dirty="0" err="1">
                <a:latin typeface="Tahoma (Headings)"/>
              </a:rPr>
              <a:t>phương</a:t>
            </a:r>
            <a:r>
              <a:rPr lang="en-US" sz="2000" dirty="0">
                <a:latin typeface="Tahoma (Headings)"/>
              </a:rPr>
              <a:t> </a:t>
            </a:r>
            <a:r>
              <a:rPr lang="en-US" sz="2000" dirty="0" err="1">
                <a:latin typeface="Tahoma (Headings)"/>
              </a:rPr>
              <a:t>thức</a:t>
            </a:r>
            <a:r>
              <a:rPr lang="en-US" sz="2000" dirty="0">
                <a:latin typeface="Tahoma (Headings)"/>
              </a:rPr>
              <a:t> </a:t>
            </a:r>
            <a:r>
              <a:rPr lang="en-US" sz="2000" dirty="0" err="1">
                <a:latin typeface="Tahoma (Headings)"/>
              </a:rPr>
              <a:t>khác</a:t>
            </a:r>
            <a:r>
              <a:rPr lang="en-US" sz="2000" dirty="0">
                <a:latin typeface="Tahoma (Headings)"/>
              </a:rPr>
              <a:t> </a:t>
            </a:r>
            <a:r>
              <a:rPr lang="en-US" sz="2000" dirty="0" err="1" smtClean="0">
                <a:latin typeface="Tahoma (Headings)"/>
              </a:rPr>
              <a:t>nhau</a:t>
            </a:r>
            <a:endParaRPr lang="en-US" sz="2000" dirty="0">
              <a:latin typeface="Tahoma (Headings)"/>
            </a:endParaRPr>
          </a:p>
          <a:p>
            <a:pPr marL="285750" indent="-285750">
              <a:lnSpc>
                <a:spcPct val="150000"/>
              </a:lnSpc>
              <a:buFont typeface="Arial" panose="020B0604020202020204" pitchFamily="34" charset="0"/>
              <a:buChar char="•"/>
            </a:pPr>
            <a:r>
              <a:rPr lang="en-US" sz="2000" dirty="0" err="1" smtClean="0">
                <a:latin typeface="Tahoma (Headings)"/>
              </a:rPr>
              <a:t>Chưa</a:t>
            </a:r>
            <a:r>
              <a:rPr lang="en-US" sz="2000" dirty="0" smtClean="0">
                <a:latin typeface="Tahoma (Headings)"/>
              </a:rPr>
              <a:t> </a:t>
            </a:r>
            <a:r>
              <a:rPr lang="en-US" sz="2000" dirty="0" err="1" smtClean="0">
                <a:latin typeface="Tahoma (Headings)"/>
              </a:rPr>
              <a:t>tích</a:t>
            </a:r>
            <a:r>
              <a:rPr lang="en-US" sz="2000" dirty="0" smtClean="0">
                <a:latin typeface="Tahoma (Headings)"/>
              </a:rPr>
              <a:t> </a:t>
            </a:r>
            <a:r>
              <a:rPr lang="en-US" sz="2000" dirty="0" err="1" smtClean="0">
                <a:latin typeface="Tahoma (Headings)"/>
              </a:rPr>
              <a:t>hợp</a:t>
            </a:r>
            <a:r>
              <a:rPr lang="en-US" sz="2000" dirty="0" smtClean="0">
                <a:latin typeface="Tahoma (Headings)"/>
              </a:rPr>
              <a:t> </a:t>
            </a:r>
            <a:r>
              <a:rPr lang="en-US" sz="2000" dirty="0" err="1" smtClean="0">
                <a:latin typeface="Tahoma (Headings)"/>
              </a:rPr>
              <a:t>được</a:t>
            </a:r>
            <a:r>
              <a:rPr lang="en-US" sz="2000" dirty="0" smtClean="0">
                <a:latin typeface="Tahoma (Headings)"/>
              </a:rPr>
              <a:t> chat bot </a:t>
            </a:r>
            <a:r>
              <a:rPr lang="en-US" sz="2000" dirty="0" err="1" smtClean="0">
                <a:latin typeface="Tahoma (Headings)"/>
              </a:rPr>
              <a:t>để</a:t>
            </a:r>
            <a:r>
              <a:rPr lang="en-US" sz="2000" dirty="0" smtClean="0">
                <a:latin typeface="Tahoma (Headings)"/>
              </a:rPr>
              <a:t> </a:t>
            </a:r>
            <a:r>
              <a:rPr lang="en-US" sz="2000" dirty="0" err="1" smtClean="0">
                <a:latin typeface="Tahoma (Headings)"/>
              </a:rPr>
              <a:t>tư</a:t>
            </a:r>
            <a:r>
              <a:rPr lang="en-US" sz="2000" dirty="0" smtClean="0">
                <a:latin typeface="Tahoma (Headings)"/>
              </a:rPr>
              <a:t> </a:t>
            </a:r>
            <a:r>
              <a:rPr lang="en-US" sz="2000" dirty="0" err="1" smtClean="0">
                <a:latin typeface="Tahoma (Headings)"/>
              </a:rPr>
              <a:t>vấn</a:t>
            </a:r>
            <a:r>
              <a:rPr lang="en-US" sz="2000" dirty="0" smtClean="0">
                <a:latin typeface="Tahoma (Headings)"/>
              </a:rPr>
              <a:t> </a:t>
            </a:r>
            <a:r>
              <a:rPr lang="en-US" sz="2000" dirty="0" err="1" smtClean="0">
                <a:latin typeface="Tahoma (Headings)"/>
              </a:rPr>
              <a:t>cho</a:t>
            </a:r>
            <a:r>
              <a:rPr lang="en-US" sz="2000" dirty="0" smtClean="0">
                <a:latin typeface="Tahoma (Headings)"/>
              </a:rPr>
              <a:t> </a:t>
            </a:r>
            <a:r>
              <a:rPr lang="en-US" sz="2000" dirty="0" err="1" smtClean="0">
                <a:latin typeface="Tahoma (Headings)"/>
              </a:rPr>
              <a:t>khách</a:t>
            </a:r>
            <a:r>
              <a:rPr lang="en-US" sz="2000" dirty="0" smtClean="0">
                <a:latin typeface="Tahoma (Headings)"/>
              </a:rPr>
              <a:t> </a:t>
            </a:r>
            <a:r>
              <a:rPr lang="en-US" sz="2000" dirty="0" err="1" smtClean="0">
                <a:latin typeface="Tahoma (Headings)"/>
              </a:rPr>
              <a:t>hàng</a:t>
            </a:r>
            <a:endParaRPr lang="en-US" sz="2000" dirty="0">
              <a:latin typeface="Tahoma (Headings)"/>
            </a:endParaRPr>
          </a:p>
        </p:txBody>
      </p:sp>
      <p:sp>
        <p:nvSpPr>
          <p:cNvPr id="11" name="TextBox 10">
            <a:extLst>
              <a:ext uri="{FF2B5EF4-FFF2-40B4-BE49-F238E27FC236}">
                <a16:creationId xmlns:a16="http://schemas.microsoft.com/office/drawing/2014/main" id="{E281C351-BF8B-17F4-340E-99EE28979EFD}"/>
              </a:ext>
            </a:extLst>
          </p:cNvPr>
          <p:cNvSpPr txBox="1"/>
          <p:nvPr/>
        </p:nvSpPr>
        <p:spPr>
          <a:xfrm>
            <a:off x="1490870" y="1252329"/>
            <a:ext cx="2981739" cy="461665"/>
          </a:xfrm>
          <a:prstGeom prst="rect">
            <a:avLst/>
          </a:prstGeom>
          <a:solidFill>
            <a:schemeClr val="accent6"/>
          </a:solidFill>
        </p:spPr>
        <p:txBody>
          <a:bodyPr wrap="square" rtlCol="0">
            <a:spAutoFit/>
          </a:bodyPr>
          <a:lstStyle/>
          <a:p>
            <a:r>
              <a:rPr lang="en-US" sz="2400" b="1">
                <a:solidFill>
                  <a:schemeClr val="bg1"/>
                </a:solidFill>
              </a:rPr>
              <a:t>Kết Quả Đạt Được</a:t>
            </a:r>
          </a:p>
        </p:txBody>
      </p:sp>
      <p:sp>
        <p:nvSpPr>
          <p:cNvPr id="13" name="TextBox 12">
            <a:extLst>
              <a:ext uri="{FF2B5EF4-FFF2-40B4-BE49-F238E27FC236}">
                <a16:creationId xmlns:a16="http://schemas.microsoft.com/office/drawing/2014/main" id="{8BCF2404-FC19-776D-8074-784AC3568B66}"/>
              </a:ext>
            </a:extLst>
          </p:cNvPr>
          <p:cNvSpPr txBox="1"/>
          <p:nvPr/>
        </p:nvSpPr>
        <p:spPr>
          <a:xfrm>
            <a:off x="1527186" y="4653578"/>
            <a:ext cx="1490869" cy="461665"/>
          </a:xfrm>
          <a:prstGeom prst="rect">
            <a:avLst/>
          </a:prstGeom>
          <a:solidFill>
            <a:schemeClr val="accent4">
              <a:lumMod val="60000"/>
              <a:lumOff val="40000"/>
            </a:schemeClr>
          </a:solidFill>
        </p:spPr>
        <p:txBody>
          <a:bodyPr wrap="square">
            <a:spAutoFit/>
          </a:bodyPr>
          <a:lstStyle/>
          <a:p>
            <a:r>
              <a:rPr lang="en-US" sz="2400" b="1" dirty="0" err="1">
                <a:solidFill>
                  <a:schemeClr val="bg1"/>
                </a:solidFill>
              </a:rPr>
              <a:t>Hạn</a:t>
            </a:r>
            <a:r>
              <a:rPr lang="en-US" sz="2400" b="1" dirty="0">
                <a:solidFill>
                  <a:schemeClr val="bg1"/>
                </a:solidFill>
              </a:rPr>
              <a:t> </a:t>
            </a:r>
            <a:r>
              <a:rPr lang="en-US" sz="2400" b="1" dirty="0" err="1">
                <a:solidFill>
                  <a:schemeClr val="bg1"/>
                </a:solidFill>
              </a:rPr>
              <a:t>Chế</a:t>
            </a:r>
            <a:endParaRPr lang="en-US" sz="2400" b="1" dirty="0">
              <a:solidFill>
                <a:schemeClr val="bg1"/>
              </a:solidFill>
            </a:endParaRPr>
          </a:p>
        </p:txBody>
      </p:sp>
    </p:spTree>
    <p:extLst>
      <p:ext uri="{BB962C8B-B14F-4D97-AF65-F5344CB8AC3E}">
        <p14:creationId xmlns:p14="http://schemas.microsoft.com/office/powerpoint/2010/main" val="264931705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5FD84-34A1-B1D0-3EDD-66E0525F82CB}"/>
              </a:ext>
            </a:extLst>
          </p:cNvPr>
          <p:cNvSpPr>
            <a:spLocks noGrp="1"/>
          </p:cNvSpPr>
          <p:nvPr>
            <p:ph type="dt" sz="half" idx="10"/>
          </p:nvPr>
        </p:nvSpPr>
        <p:spPr>
          <a:xfrm>
            <a:off x="163043" y="6246710"/>
            <a:ext cx="2743200" cy="365125"/>
          </a:xfrm>
        </p:spPr>
        <p:txBody>
          <a:bodyPr/>
          <a:lstStyle/>
          <a:p>
            <a:fld id="{EEEFB7AF-1759-4B37-8443-D913712EF154}" type="datetime8">
              <a:rPr lang="en-US" smtClean="0"/>
              <a:t>26/12/2024 10:19 PM</a:t>
            </a:fld>
            <a:endParaRPr lang="en-US"/>
          </a:p>
        </p:txBody>
      </p:sp>
      <p:grpSp>
        <p:nvGrpSpPr>
          <p:cNvPr id="4" name="Group 3">
            <a:extLst>
              <a:ext uri="{FF2B5EF4-FFF2-40B4-BE49-F238E27FC236}">
                <a16:creationId xmlns:a16="http://schemas.microsoft.com/office/drawing/2014/main" id="{A990DA26-D2E4-BFFD-18D7-5A81434D7DA8}"/>
              </a:ext>
            </a:extLst>
          </p:cNvPr>
          <p:cNvGrpSpPr/>
          <p:nvPr/>
        </p:nvGrpSpPr>
        <p:grpSpPr>
          <a:xfrm>
            <a:off x="7067370" y="831760"/>
            <a:ext cx="4404256" cy="4890622"/>
            <a:chOff x="6991496" y="808386"/>
            <a:chExt cx="4306219" cy="4602409"/>
          </a:xfrm>
          <a:solidFill>
            <a:schemeClr val="accent1"/>
          </a:solidFill>
        </p:grpSpPr>
        <p:sp>
          <p:nvSpPr>
            <p:cNvPr id="5" name="Isosceles Triangle 1">
              <a:extLst>
                <a:ext uri="{FF2B5EF4-FFF2-40B4-BE49-F238E27FC236}">
                  <a16:creationId xmlns:a16="http://schemas.microsoft.com/office/drawing/2014/main" id="{A94499EF-CE2E-43A2-BD6B-0A520627BECD}"/>
                </a:ext>
              </a:extLst>
            </p:cNvPr>
            <p:cNvSpPr/>
            <p:nvPr/>
          </p:nvSpPr>
          <p:spPr>
            <a:xfrm rot="6575023" flipV="1">
              <a:off x="6910518" y="1023599"/>
              <a:ext cx="4602409" cy="4171984"/>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07D6A96-37E2-7A26-0ABA-270799BA465B}"/>
                </a:ext>
              </a:extLst>
            </p:cNvPr>
            <p:cNvCxnSpPr>
              <a:cxnSpLocks/>
            </p:cNvCxnSpPr>
            <p:nvPr/>
          </p:nvCxnSpPr>
          <p:spPr>
            <a:xfrm>
              <a:off x="9425048" y="1379717"/>
              <a:ext cx="415532" cy="667728"/>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5AFCC9-FF86-CEF8-2482-1E848E05FD77}"/>
                </a:ext>
              </a:extLst>
            </p:cNvPr>
            <p:cNvCxnSpPr>
              <a:cxnSpLocks/>
            </p:cNvCxnSpPr>
            <p:nvPr/>
          </p:nvCxnSpPr>
          <p:spPr>
            <a:xfrm>
              <a:off x="8001000" y="1996440"/>
              <a:ext cx="737824" cy="506637"/>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5EDED7-C4E2-7DAD-0F8E-6BC5B3467163}"/>
                </a:ext>
              </a:extLst>
            </p:cNvPr>
            <p:cNvCxnSpPr>
              <a:cxnSpLocks/>
            </p:cNvCxnSpPr>
            <p:nvPr/>
          </p:nvCxnSpPr>
          <p:spPr>
            <a:xfrm>
              <a:off x="6991496" y="3356286"/>
              <a:ext cx="1080000" cy="0"/>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Isosceles Triangle 1">
            <a:extLst>
              <a:ext uri="{FF2B5EF4-FFF2-40B4-BE49-F238E27FC236}">
                <a16:creationId xmlns:a16="http://schemas.microsoft.com/office/drawing/2014/main" id="{D13F0125-1E64-39A1-5C90-86CF5978B5C1}"/>
              </a:ext>
            </a:extLst>
          </p:cNvPr>
          <p:cNvSpPr/>
          <p:nvPr/>
        </p:nvSpPr>
        <p:spPr>
          <a:xfrm rot="6575023" flipV="1">
            <a:off x="7816420" y="1758283"/>
            <a:ext cx="3644213" cy="3303400"/>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
            <a:extLst>
              <a:ext uri="{FF2B5EF4-FFF2-40B4-BE49-F238E27FC236}">
                <a16:creationId xmlns:a16="http://schemas.microsoft.com/office/drawing/2014/main" id="{3E4F0A36-36C7-6346-724D-033BAE8B9BD1}"/>
              </a:ext>
            </a:extLst>
          </p:cNvPr>
          <p:cNvSpPr/>
          <p:nvPr/>
        </p:nvSpPr>
        <p:spPr>
          <a:xfrm rot="6575023" flipV="1">
            <a:off x="8019484" y="1929383"/>
            <a:ext cx="3348454" cy="3035302"/>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D495F9-F995-6C3E-8174-AF2BAFEC9846}"/>
              </a:ext>
            </a:extLst>
          </p:cNvPr>
          <p:cNvSpPr txBox="1"/>
          <p:nvPr/>
        </p:nvSpPr>
        <p:spPr>
          <a:xfrm>
            <a:off x="4728330" y="736432"/>
            <a:ext cx="5752728"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Tiếp tục phát triển và mở rộng tính năng để cải thiện trải nghiệm người dùng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94A9652-74E5-AC03-88F2-25424D0B7EDF}"/>
              </a:ext>
            </a:extLst>
          </p:cNvPr>
          <p:cNvSpPr txBox="1"/>
          <p:nvPr/>
        </p:nvSpPr>
        <p:spPr>
          <a:xfrm>
            <a:off x="2462032" y="1773087"/>
            <a:ext cx="5719156" cy="400110"/>
          </a:xfrm>
          <a:prstGeom prst="rect">
            <a:avLst/>
          </a:prstGeom>
          <a:noFill/>
        </p:spPr>
        <p:txBody>
          <a:bodyPr wrap="square">
            <a:spAutoFit/>
          </a:bodyPr>
          <a:lstStyle/>
          <a:p>
            <a:r>
              <a:rPr lang="en-US" sz="2000">
                <a:solidFill>
                  <a:schemeClr val="bg2">
                    <a:lumMod val="25000"/>
                  </a:schemeClr>
                </a:solidFill>
                <a:latin typeface="Arial" panose="020B0604020202020204" pitchFamily="34" charset="0"/>
                <a:cs typeface="Arial" panose="020B0604020202020204" pitchFamily="34" charset="0"/>
              </a:rPr>
              <a:t>Sửa các lỗi và cải thiện tính bảo mật của website</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4392FB-61DB-A300-A7F7-2E9B24AA8A00}"/>
              </a:ext>
            </a:extLst>
          </p:cNvPr>
          <p:cNvSpPr txBox="1"/>
          <p:nvPr/>
        </p:nvSpPr>
        <p:spPr>
          <a:xfrm>
            <a:off x="1442144" y="3033715"/>
            <a:ext cx="5678822"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Tích hợp </a:t>
            </a:r>
            <a:r>
              <a:rPr lang="en-US" sz="2000">
                <a:solidFill>
                  <a:schemeClr val="bg2">
                    <a:lumMod val="25000"/>
                  </a:schemeClr>
                </a:solidFill>
                <a:latin typeface="Arial" panose="020B0604020202020204" pitchFamily="34" charset="0"/>
                <a:cs typeface="Arial" panose="020B0604020202020204" pitchFamily="34" charset="0"/>
              </a:rPr>
              <a:t>đăng nhập hệ thống </a:t>
            </a:r>
            <a:r>
              <a:rPr lang="en-US" sz="2000">
                <a:solidFill>
                  <a:schemeClr val="bg2">
                    <a:lumMod val="25000"/>
                  </a:schemeClr>
                </a:solidFill>
                <a:cs typeface="Arial" panose="020B0604020202020204" pitchFamily="34" charset="0"/>
              </a:rPr>
              <a:t>bằng </a:t>
            </a:r>
            <a:r>
              <a:rPr lang="vi-VN" sz="2000">
                <a:solidFill>
                  <a:schemeClr val="bg2">
                    <a:lumMod val="25000"/>
                  </a:schemeClr>
                </a:solidFill>
                <a:cs typeface="Arial" panose="020B0604020202020204" pitchFamily="34" charset="0"/>
              </a:rPr>
              <a:t>Facebook, Gmail để tăng tính tiện lợi cho người dùng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505D05F-DEB4-1F77-D0BD-C5BD738BF7E7}"/>
              </a:ext>
            </a:extLst>
          </p:cNvPr>
          <p:cNvSpPr txBox="1"/>
          <p:nvPr/>
        </p:nvSpPr>
        <p:spPr>
          <a:xfrm>
            <a:off x="1718041" y="4308187"/>
            <a:ext cx="5791655" cy="707886"/>
          </a:xfrm>
          <a:prstGeom prst="rect">
            <a:avLst/>
          </a:prstGeom>
          <a:noFill/>
        </p:spPr>
        <p:txBody>
          <a:bodyPr wrap="square">
            <a:spAutoFit/>
          </a:bodyPr>
          <a:lstStyle/>
          <a:p>
            <a:r>
              <a:rPr lang="vi-VN" sz="2000" dirty="0">
                <a:solidFill>
                  <a:schemeClr val="bg2">
                    <a:lumMod val="25000"/>
                  </a:schemeClr>
                </a:solidFill>
                <a:cs typeface="Arial" panose="020B0604020202020204" pitchFamily="34" charset="0"/>
              </a:rPr>
              <a:t>Tối ưu hóa mã nguồn và cơ sở dữ liệu để tăng hiệu suất và độ tin cậy của hệ thống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ED64C3F-6119-F995-7BB9-592E7EC80A03}"/>
              </a:ext>
            </a:extLst>
          </p:cNvPr>
          <p:cNvSpPr txBox="1"/>
          <p:nvPr/>
        </p:nvSpPr>
        <p:spPr>
          <a:xfrm>
            <a:off x="2893753" y="5398788"/>
            <a:ext cx="5449271" cy="707886"/>
          </a:xfrm>
          <a:prstGeom prst="rect">
            <a:avLst/>
          </a:prstGeom>
          <a:noFill/>
        </p:spPr>
        <p:txBody>
          <a:bodyPr wrap="square">
            <a:spAutoFit/>
          </a:bodyPr>
          <a:lstStyle/>
          <a:p>
            <a:r>
              <a:rPr lang="en-US" sz="2000">
                <a:solidFill>
                  <a:schemeClr val="bg2">
                    <a:lumMod val="25000"/>
                  </a:schemeClr>
                </a:solidFill>
                <a:latin typeface="Arial" panose="020B0604020202020204" pitchFamily="34" charset="0"/>
                <a:cs typeface="Arial" panose="020B0604020202020204" pitchFamily="34" charset="0"/>
              </a:rPr>
              <a:t>Thêm nhiều phương thức thanh toán khác nhau</a:t>
            </a:r>
            <a:endParaRPr lang="en-US" sz="2000" dirty="0">
              <a:solidFill>
                <a:schemeClr val="bg2">
                  <a:lumMod val="25000"/>
                </a:schemeClr>
              </a:solidFill>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E419FA4E-58AB-71EC-A1AA-8919AB752B67}"/>
              </a:ext>
            </a:extLst>
          </p:cNvPr>
          <p:cNvGrpSpPr/>
          <p:nvPr/>
        </p:nvGrpSpPr>
        <p:grpSpPr>
          <a:xfrm>
            <a:off x="4328161" y="185429"/>
            <a:ext cx="6167012" cy="1350827"/>
            <a:chOff x="5007009" y="170914"/>
            <a:chExt cx="5579603" cy="1350827"/>
          </a:xfrm>
        </p:grpSpPr>
        <p:sp>
          <p:nvSpPr>
            <p:cNvPr id="24" name="TextBox 23">
              <a:extLst>
                <a:ext uri="{FF2B5EF4-FFF2-40B4-BE49-F238E27FC236}">
                  <a16:creationId xmlns:a16="http://schemas.microsoft.com/office/drawing/2014/main" id="{8CE65D98-E5C0-7C3D-40B1-502A2047AE6F}"/>
                </a:ext>
              </a:extLst>
            </p:cNvPr>
            <p:cNvSpPr txBox="1"/>
            <p:nvPr/>
          </p:nvSpPr>
          <p:spPr>
            <a:xfrm>
              <a:off x="5007009" y="17091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01</a:t>
              </a:r>
              <a:endParaRPr lang="en-US" sz="3600" b="1">
                <a:solidFill>
                  <a:schemeClr val="accent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63F87AC3-6AA1-2B53-4368-E23F3DCEA1C9}"/>
                </a:ext>
              </a:extLst>
            </p:cNvPr>
            <p:cNvGrpSpPr/>
            <p:nvPr/>
          </p:nvGrpSpPr>
          <p:grpSpPr>
            <a:xfrm>
              <a:off x="5740400" y="519127"/>
              <a:ext cx="4846212" cy="1002614"/>
              <a:chOff x="5740400" y="519127"/>
              <a:chExt cx="4846212" cy="1002614"/>
            </a:xfrm>
          </p:grpSpPr>
          <p:sp>
            <p:nvSpPr>
              <p:cNvPr id="26" name="Freeform: Shape 25">
                <a:extLst>
                  <a:ext uri="{FF2B5EF4-FFF2-40B4-BE49-F238E27FC236}">
                    <a16:creationId xmlns:a16="http://schemas.microsoft.com/office/drawing/2014/main" id="{3A2E4118-CB53-5417-710B-3A408A2FBB8F}"/>
                  </a:ext>
                </a:extLst>
              </p:cNvPr>
              <p:cNvSpPr/>
              <p:nvPr/>
            </p:nvSpPr>
            <p:spPr>
              <a:xfrm>
                <a:off x="5740400" y="519127"/>
                <a:ext cx="4775200" cy="923593"/>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B9B3C655-4807-5A69-332E-7BF9AF899BA8}"/>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72F626E6-9E27-09DB-1E6E-8725104FAF88}"/>
              </a:ext>
            </a:extLst>
          </p:cNvPr>
          <p:cNvGrpSpPr/>
          <p:nvPr/>
        </p:nvGrpSpPr>
        <p:grpSpPr>
          <a:xfrm>
            <a:off x="2097578" y="1222939"/>
            <a:ext cx="7173258" cy="725352"/>
            <a:chOff x="2829724" y="1208424"/>
            <a:chExt cx="6532552" cy="725352"/>
          </a:xfrm>
        </p:grpSpPr>
        <p:grpSp>
          <p:nvGrpSpPr>
            <p:cNvPr id="29" name="Group 28">
              <a:extLst>
                <a:ext uri="{FF2B5EF4-FFF2-40B4-BE49-F238E27FC236}">
                  <a16:creationId xmlns:a16="http://schemas.microsoft.com/office/drawing/2014/main" id="{F706A1F1-4AC9-498B-9775-DB70D1047A1E}"/>
                </a:ext>
              </a:extLst>
            </p:cNvPr>
            <p:cNvGrpSpPr/>
            <p:nvPr/>
          </p:nvGrpSpPr>
          <p:grpSpPr>
            <a:xfrm>
              <a:off x="3566160" y="1626976"/>
              <a:ext cx="5796116" cy="306800"/>
              <a:chOff x="4790496" y="1214941"/>
              <a:chExt cx="5796116" cy="306800"/>
            </a:xfrm>
          </p:grpSpPr>
          <p:sp>
            <p:nvSpPr>
              <p:cNvPr id="31" name="Freeform: Shape 30">
                <a:extLst>
                  <a:ext uri="{FF2B5EF4-FFF2-40B4-BE49-F238E27FC236}">
                    <a16:creationId xmlns:a16="http://schemas.microsoft.com/office/drawing/2014/main" id="{B55071D1-9F88-9A97-17CD-B7AFAEF30CEC}"/>
                  </a:ext>
                </a:extLst>
              </p:cNvPr>
              <p:cNvSpPr/>
              <p:nvPr/>
            </p:nvSpPr>
            <p:spPr>
              <a:xfrm>
                <a:off x="4790496" y="1214941"/>
                <a:ext cx="5725104" cy="227779"/>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7936DC2B-48F2-7D03-4B59-7921D33C22F9}"/>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4BF1CBDB-063F-75ED-287F-78F852FC83CC}"/>
                </a:ext>
              </a:extLst>
            </p:cNvPr>
            <p:cNvSpPr txBox="1"/>
            <p:nvPr/>
          </p:nvSpPr>
          <p:spPr>
            <a:xfrm>
              <a:off x="2829724" y="120842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02</a:t>
              </a:r>
              <a:endParaRPr lang="en-US" sz="3600" b="1">
                <a:solidFill>
                  <a:schemeClr val="accent1"/>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A673AC0A-85E1-027D-20E7-92E5B156C4F7}"/>
              </a:ext>
            </a:extLst>
          </p:cNvPr>
          <p:cNvGrpSpPr/>
          <p:nvPr/>
        </p:nvGrpSpPr>
        <p:grpSpPr>
          <a:xfrm>
            <a:off x="1528740" y="2358202"/>
            <a:ext cx="5827369" cy="646331"/>
            <a:chOff x="1778788" y="2579379"/>
            <a:chExt cx="5597497" cy="646331"/>
          </a:xfrm>
        </p:grpSpPr>
        <p:cxnSp>
          <p:nvCxnSpPr>
            <p:cNvPr id="34" name="Straight Connector 33">
              <a:extLst>
                <a:ext uri="{FF2B5EF4-FFF2-40B4-BE49-F238E27FC236}">
                  <a16:creationId xmlns:a16="http://schemas.microsoft.com/office/drawing/2014/main" id="{118A3154-AA9A-F1B6-08CD-872EC89B187C}"/>
                </a:ext>
              </a:extLst>
            </p:cNvPr>
            <p:cNvCxnSpPr>
              <a:cxnSpLocks/>
              <a:stCxn id="36"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81CAFD3C-E094-7306-3942-EF0892DBCFDA}"/>
                </a:ext>
              </a:extLst>
            </p:cNvPr>
            <p:cNvSpPr txBox="1"/>
            <p:nvPr/>
          </p:nvSpPr>
          <p:spPr>
            <a:xfrm>
              <a:off x="1778788" y="2579379"/>
              <a:ext cx="988164"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03</a:t>
              </a:r>
              <a:endParaRPr lang="en-US" sz="3600" b="1" dirty="0">
                <a:solidFill>
                  <a:schemeClr val="accent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6E24122B-7209-1659-911F-01E830561C40}"/>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174C271-89C9-BD56-8B58-2C665BC12A90}"/>
              </a:ext>
            </a:extLst>
          </p:cNvPr>
          <p:cNvGrpSpPr/>
          <p:nvPr/>
        </p:nvGrpSpPr>
        <p:grpSpPr>
          <a:xfrm>
            <a:off x="1504130" y="3774480"/>
            <a:ext cx="5597497" cy="646331"/>
            <a:chOff x="1778788" y="2579379"/>
            <a:chExt cx="5597497" cy="646331"/>
          </a:xfrm>
        </p:grpSpPr>
        <p:cxnSp>
          <p:nvCxnSpPr>
            <p:cNvPr id="38" name="Straight Connector 37">
              <a:extLst>
                <a:ext uri="{FF2B5EF4-FFF2-40B4-BE49-F238E27FC236}">
                  <a16:creationId xmlns:a16="http://schemas.microsoft.com/office/drawing/2014/main" id="{A7A1419D-0781-579C-BB46-43BCE2A9120C}"/>
                </a:ext>
              </a:extLst>
            </p:cNvPr>
            <p:cNvCxnSpPr>
              <a:cxnSpLocks/>
              <a:stCxn id="40"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85D09BE-B5A3-3646-3C06-7A70182CE63C}"/>
                </a:ext>
              </a:extLst>
            </p:cNvPr>
            <p:cNvSpPr txBox="1"/>
            <p:nvPr/>
          </p:nvSpPr>
          <p:spPr>
            <a:xfrm>
              <a:off x="1778788" y="2579379"/>
              <a:ext cx="988164"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04</a:t>
              </a:r>
              <a:endParaRPr lang="en-US" sz="3600" b="1" dirty="0">
                <a:solidFill>
                  <a:schemeClr val="accent1"/>
                </a:solidFill>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E683B97-BE87-D177-8217-EFCDDB8E6A24}"/>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63FD0F36-B96D-6FF7-60F2-8E9EE051BFFC}"/>
              </a:ext>
            </a:extLst>
          </p:cNvPr>
          <p:cNvGrpSpPr/>
          <p:nvPr/>
        </p:nvGrpSpPr>
        <p:grpSpPr>
          <a:xfrm>
            <a:off x="2617695" y="4838817"/>
            <a:ext cx="5601640" cy="646331"/>
            <a:chOff x="1881022" y="2579379"/>
            <a:chExt cx="5495263" cy="646331"/>
          </a:xfrm>
        </p:grpSpPr>
        <p:cxnSp>
          <p:nvCxnSpPr>
            <p:cNvPr id="42" name="Straight Connector 41">
              <a:extLst>
                <a:ext uri="{FF2B5EF4-FFF2-40B4-BE49-F238E27FC236}">
                  <a16:creationId xmlns:a16="http://schemas.microsoft.com/office/drawing/2014/main" id="{B51C11A3-7A4B-D021-E8BB-D931AB7741DD}"/>
                </a:ext>
              </a:extLst>
            </p:cNvPr>
            <p:cNvCxnSpPr>
              <a:cxnSpLocks/>
              <a:stCxn id="44"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57728DCF-7C0A-E540-F75C-5C5983513F84}"/>
                </a:ext>
              </a:extLst>
            </p:cNvPr>
            <p:cNvSpPr txBox="1"/>
            <p:nvPr/>
          </p:nvSpPr>
          <p:spPr>
            <a:xfrm>
              <a:off x="1881022" y="2579379"/>
              <a:ext cx="885929"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05</a:t>
              </a:r>
              <a:endParaRPr lang="en-US" sz="3600" b="1" dirty="0">
                <a:solidFill>
                  <a:schemeClr val="accent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F71F05E1-61A6-972C-8FE6-21AA139C4A2F}"/>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F5EA97C6-EE7D-2EBB-C8A2-A0F25ADF0BB0}"/>
              </a:ext>
            </a:extLst>
          </p:cNvPr>
          <p:cNvSpPr txBox="1"/>
          <p:nvPr/>
        </p:nvSpPr>
        <p:spPr>
          <a:xfrm>
            <a:off x="8231641" y="2770226"/>
            <a:ext cx="3014123" cy="1569660"/>
          </a:xfrm>
          <a:prstGeom prst="rect">
            <a:avLst/>
          </a:prstGeom>
          <a:noFill/>
        </p:spPr>
        <p:txBody>
          <a:bodyPr wrap="square" rtlCol="0">
            <a:spAutoFit/>
          </a:bodyPr>
          <a:lstStyle/>
          <a:p>
            <a:pPr algn="ctr"/>
            <a:r>
              <a:rPr lang="en-US" sz="32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4.2 HƯỚNG PHÁT TRIỂN ĐỀ TÀI</a:t>
            </a:r>
          </a:p>
        </p:txBody>
      </p:sp>
      <p:pic>
        <p:nvPicPr>
          <p:cNvPr id="48" name="Picture 47">
            <a:extLst>
              <a:ext uri="{FF2B5EF4-FFF2-40B4-BE49-F238E27FC236}">
                <a16:creationId xmlns:a16="http://schemas.microsoft.com/office/drawing/2014/main" id="{3546369F-E2D3-6C68-684A-E29B3A5933F5}"/>
              </a:ext>
            </a:extLst>
          </p:cNvPr>
          <p:cNvPicPr>
            <a:picLocks noChangeAspect="1"/>
          </p:cNvPicPr>
          <p:nvPr/>
        </p:nvPicPr>
        <p:blipFill>
          <a:blip r:embed="rId2"/>
          <a:stretch>
            <a:fillRect/>
          </a:stretch>
        </p:blipFill>
        <p:spPr>
          <a:xfrm>
            <a:off x="9831124" y="1387999"/>
            <a:ext cx="481271" cy="481271"/>
          </a:xfrm>
          <a:prstGeom prst="rect">
            <a:avLst/>
          </a:prstGeom>
        </p:spPr>
      </p:pic>
      <p:pic>
        <p:nvPicPr>
          <p:cNvPr id="50" name="Picture 49">
            <a:extLst>
              <a:ext uri="{FF2B5EF4-FFF2-40B4-BE49-F238E27FC236}">
                <a16:creationId xmlns:a16="http://schemas.microsoft.com/office/drawing/2014/main" id="{91DE8715-A7D1-01F1-A7AB-999115E5EDC4}"/>
              </a:ext>
            </a:extLst>
          </p:cNvPr>
          <p:cNvPicPr>
            <a:picLocks noChangeAspect="1"/>
          </p:cNvPicPr>
          <p:nvPr/>
        </p:nvPicPr>
        <p:blipFill>
          <a:blip r:embed="rId3"/>
          <a:stretch>
            <a:fillRect/>
          </a:stretch>
        </p:blipFill>
        <p:spPr>
          <a:xfrm>
            <a:off x="8585511" y="1814679"/>
            <a:ext cx="485530" cy="485530"/>
          </a:xfrm>
          <a:prstGeom prst="rect">
            <a:avLst/>
          </a:prstGeom>
        </p:spPr>
      </p:pic>
      <p:pic>
        <p:nvPicPr>
          <p:cNvPr id="52" name="Picture 51">
            <a:extLst>
              <a:ext uri="{FF2B5EF4-FFF2-40B4-BE49-F238E27FC236}">
                <a16:creationId xmlns:a16="http://schemas.microsoft.com/office/drawing/2014/main" id="{97B40F25-7689-5EDA-3A13-DEAC57CB2DF5}"/>
              </a:ext>
            </a:extLst>
          </p:cNvPr>
          <p:cNvPicPr>
            <a:picLocks noChangeAspect="1"/>
          </p:cNvPicPr>
          <p:nvPr/>
        </p:nvPicPr>
        <p:blipFill>
          <a:blip r:embed="rId4"/>
          <a:stretch>
            <a:fillRect/>
          </a:stretch>
        </p:blipFill>
        <p:spPr>
          <a:xfrm>
            <a:off x="7496438" y="2587618"/>
            <a:ext cx="509540" cy="509540"/>
          </a:xfrm>
          <a:prstGeom prst="rect">
            <a:avLst/>
          </a:prstGeom>
        </p:spPr>
      </p:pic>
      <p:pic>
        <p:nvPicPr>
          <p:cNvPr id="54" name="Picture 53">
            <a:extLst>
              <a:ext uri="{FF2B5EF4-FFF2-40B4-BE49-F238E27FC236}">
                <a16:creationId xmlns:a16="http://schemas.microsoft.com/office/drawing/2014/main" id="{55FA16DC-09DE-4891-7103-E0AFEDCA2380}"/>
              </a:ext>
            </a:extLst>
          </p:cNvPr>
          <p:cNvPicPr>
            <a:picLocks noChangeAspect="1"/>
          </p:cNvPicPr>
          <p:nvPr/>
        </p:nvPicPr>
        <p:blipFill>
          <a:blip r:embed="rId5"/>
          <a:stretch>
            <a:fillRect/>
          </a:stretch>
        </p:blipFill>
        <p:spPr>
          <a:xfrm>
            <a:off x="7318216" y="3764994"/>
            <a:ext cx="518160" cy="518160"/>
          </a:xfrm>
          <a:prstGeom prst="rect">
            <a:avLst/>
          </a:prstGeom>
        </p:spPr>
      </p:pic>
      <p:pic>
        <p:nvPicPr>
          <p:cNvPr id="56" name="Picture 55">
            <a:extLst>
              <a:ext uri="{FF2B5EF4-FFF2-40B4-BE49-F238E27FC236}">
                <a16:creationId xmlns:a16="http://schemas.microsoft.com/office/drawing/2014/main" id="{08048920-D186-C567-6405-EE8C90FA6051}"/>
              </a:ext>
            </a:extLst>
          </p:cNvPr>
          <p:cNvPicPr>
            <a:picLocks noChangeAspect="1"/>
          </p:cNvPicPr>
          <p:nvPr/>
        </p:nvPicPr>
        <p:blipFill>
          <a:blip r:embed="rId6"/>
          <a:stretch>
            <a:fillRect/>
          </a:stretch>
        </p:blipFill>
        <p:spPr>
          <a:xfrm>
            <a:off x="8230529" y="4696594"/>
            <a:ext cx="739652" cy="739652"/>
          </a:xfrm>
          <a:prstGeom prst="rect">
            <a:avLst/>
          </a:prstGeom>
        </p:spPr>
      </p:pic>
      <p:sp>
        <p:nvSpPr>
          <p:cNvPr id="57" name="Rectangle 56">
            <a:extLst>
              <a:ext uri="{FF2B5EF4-FFF2-40B4-BE49-F238E27FC236}">
                <a16:creationId xmlns:a16="http://schemas.microsoft.com/office/drawing/2014/main" id="{A2860E01-A303-4A7B-6070-CE63D8633E8E}"/>
              </a:ext>
            </a:extLst>
          </p:cNvPr>
          <p:cNvSpPr/>
          <p:nvPr/>
        </p:nvSpPr>
        <p:spPr>
          <a:xfrm>
            <a:off x="-46449" y="-510865"/>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979B9555-6BDD-C928-486F-84303EA31DA1}"/>
              </a:ext>
            </a:extLst>
          </p:cNvPr>
          <p:cNvSpPr/>
          <p:nvPr/>
        </p:nvSpPr>
        <p:spPr>
          <a:xfrm>
            <a:off x="-58931" y="-261059"/>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51DDDAE-C3B3-41B2-CDE5-3B65EDE10236}"/>
              </a:ext>
            </a:extLst>
          </p:cNvPr>
          <p:cNvSpPr/>
          <p:nvPr/>
        </p:nvSpPr>
        <p:spPr>
          <a:xfrm>
            <a:off x="12483" y="7136157"/>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E233ADC0-E533-945D-1884-F91CF7E93EC3}"/>
              </a:ext>
            </a:extLst>
          </p:cNvPr>
          <p:cNvSpPr/>
          <p:nvPr/>
        </p:nvSpPr>
        <p:spPr>
          <a:xfrm>
            <a:off x="1" y="7385963"/>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7240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right)">
                                      <p:cBhvr>
                                        <p:cTn id="48" dur="500"/>
                                        <p:tgtEl>
                                          <p:spTgt spid="4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78ADB-7D7C-8665-638C-2F09984490D0}"/>
              </a:ext>
            </a:extLst>
          </p:cNvPr>
          <p:cNvSpPr>
            <a:spLocks noGrp="1"/>
          </p:cNvSpPr>
          <p:nvPr>
            <p:ph type="dt" sz="half" idx="4294967295"/>
          </p:nvPr>
        </p:nvSpPr>
        <p:spPr>
          <a:xfrm>
            <a:off x="110612" y="6220311"/>
            <a:ext cx="2743200" cy="365125"/>
          </a:xfrm>
          <a:prstGeom prst="rect">
            <a:avLst/>
          </a:prstGeom>
        </p:spPr>
        <p:txBody>
          <a:bodyPr/>
          <a:lstStyle/>
          <a:p>
            <a:fld id="{C10AB263-FE01-4F0B-9393-080325DDAB86}" type="datetime8">
              <a:rPr lang="en-US" smtClean="0"/>
              <a:t>26/12/2024 10:19 PM</a:t>
            </a:fld>
            <a:endParaRPr lang="en-US"/>
          </a:p>
        </p:txBody>
      </p:sp>
      <p:sp>
        <p:nvSpPr>
          <p:cNvPr id="3" name="Rectangle 2">
            <a:extLst>
              <a:ext uri="{FF2B5EF4-FFF2-40B4-BE49-F238E27FC236}">
                <a16:creationId xmlns:a16="http://schemas.microsoft.com/office/drawing/2014/main" id="{03C745A9-AFA0-1827-94FA-FE16104B895E}"/>
              </a:ext>
            </a:extLst>
          </p:cNvPr>
          <p:cNvSpPr/>
          <p:nvPr/>
        </p:nvSpPr>
        <p:spPr>
          <a:xfrm>
            <a:off x="-2" y="5017232"/>
            <a:ext cx="12192000" cy="186276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8BFD52D-2092-CC5A-1BE2-5DFE3BB6CFBE}"/>
              </a:ext>
            </a:extLst>
          </p:cNvPr>
          <p:cNvSpPr/>
          <p:nvPr/>
        </p:nvSpPr>
        <p:spPr>
          <a:xfrm>
            <a:off x="-2" y="0"/>
            <a:ext cx="12192000" cy="148352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8F85B909-0A53-2518-C66F-DC49904135FA}"/>
              </a:ext>
            </a:extLst>
          </p:cNvPr>
          <p:cNvSpPr/>
          <p:nvPr/>
        </p:nvSpPr>
        <p:spPr>
          <a:xfrm>
            <a:off x="0" y="5227984"/>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084337-4867-196A-EF68-38AF6E6E56A2}"/>
              </a:ext>
            </a:extLst>
          </p:cNvPr>
          <p:cNvSpPr/>
          <p:nvPr/>
        </p:nvSpPr>
        <p:spPr>
          <a:xfrm>
            <a:off x="1" y="1056361"/>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0FEB34-D221-FB33-4AFC-9CF32484A32E}"/>
              </a:ext>
            </a:extLst>
          </p:cNvPr>
          <p:cNvSpPr txBox="1"/>
          <p:nvPr/>
        </p:nvSpPr>
        <p:spPr>
          <a:xfrm>
            <a:off x="577244" y="2212773"/>
            <a:ext cx="10909004" cy="1569660"/>
          </a:xfrm>
          <a:prstGeom prst="rect">
            <a:avLst/>
          </a:prstGeom>
          <a:noFill/>
        </p:spPr>
        <p:txBody>
          <a:bodyPr wrap="square" rtlCol="0">
            <a:spAutoFit/>
          </a:bodyPr>
          <a:lstStyle/>
          <a:p>
            <a:pPr algn="ctr"/>
            <a:r>
              <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THANKS FOR ALL</a:t>
            </a:r>
          </a:p>
        </p:txBody>
      </p:sp>
      <p:sp>
        <p:nvSpPr>
          <p:cNvPr id="8" name="Rectangle 7">
            <a:extLst>
              <a:ext uri="{FF2B5EF4-FFF2-40B4-BE49-F238E27FC236}">
                <a16:creationId xmlns:a16="http://schemas.microsoft.com/office/drawing/2014/main" id="{C438844D-8B04-4E97-1ABD-9D03BEC98121}"/>
              </a:ext>
            </a:extLst>
          </p:cNvPr>
          <p:cNvSpPr/>
          <p:nvPr/>
        </p:nvSpPr>
        <p:spPr>
          <a:xfrm>
            <a:off x="0" y="-3713018"/>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270086D8-5FDA-99A2-45DB-09CC95788E0A}"/>
              </a:ext>
            </a:extLst>
          </p:cNvPr>
          <p:cNvSpPr/>
          <p:nvPr/>
        </p:nvSpPr>
        <p:spPr>
          <a:xfrm>
            <a:off x="-64254" y="6858000"/>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9" name="Picture 48">
            <a:extLst>
              <a:ext uri="{FF2B5EF4-FFF2-40B4-BE49-F238E27FC236}">
                <a16:creationId xmlns:a16="http://schemas.microsoft.com/office/drawing/2014/main" id="{DBC7D9C1-F366-5218-482A-8CB6BB92B96C}"/>
              </a:ext>
            </a:extLst>
          </p:cNvPr>
          <p:cNvPicPr>
            <a:picLocks noChangeAspect="1"/>
          </p:cNvPicPr>
          <p:nvPr/>
        </p:nvPicPr>
        <p:blipFill>
          <a:blip r:embed="rId2"/>
          <a:stretch>
            <a:fillRect/>
          </a:stretch>
        </p:blipFill>
        <p:spPr>
          <a:xfrm>
            <a:off x="10254759" y="7489236"/>
            <a:ext cx="739652" cy="739652"/>
          </a:xfrm>
          <a:prstGeom prst="rect">
            <a:avLst/>
          </a:prstGeom>
        </p:spPr>
      </p:pic>
    </p:spTree>
    <p:extLst>
      <p:ext uri="{BB962C8B-B14F-4D97-AF65-F5344CB8AC3E}">
        <p14:creationId xmlns:p14="http://schemas.microsoft.com/office/powerpoint/2010/main" val="34423724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26/12/2024 10:19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4DFD8F4-78CE-AB5B-A186-582188F0C212}"/>
              </a:ext>
            </a:extLst>
          </p:cNvPr>
          <p:cNvPicPr>
            <a:picLocks noChangeAspect="1"/>
          </p:cNvPicPr>
          <p:nvPr/>
        </p:nvPicPr>
        <p:blipFill>
          <a:blip r:embed="rId2"/>
          <a:stretch>
            <a:fillRect/>
          </a:stretch>
        </p:blipFill>
        <p:spPr>
          <a:xfrm>
            <a:off x="10955909" y="5411527"/>
            <a:ext cx="859584" cy="859584"/>
          </a:xfrm>
          <a:prstGeom prst="rect">
            <a:avLst/>
          </a:prstGeom>
        </p:spPr>
      </p:pic>
      <p:pic>
        <p:nvPicPr>
          <p:cNvPr id="9" name="Picture 8" descr="Logo, company name&#10;&#10;Description automatically generated">
            <a:extLst>
              <a:ext uri="{FF2B5EF4-FFF2-40B4-BE49-F238E27FC236}">
                <a16:creationId xmlns:a16="http://schemas.microsoft.com/office/drawing/2014/main" id="{923F51EF-9D2F-F2BE-DB81-80D6DE8CC9B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10909688" y="336579"/>
            <a:ext cx="886047" cy="395129"/>
          </a:xfrm>
          <a:prstGeom prst="rect">
            <a:avLst/>
          </a:prstGeom>
        </p:spPr>
      </p:pic>
      <p:pic>
        <p:nvPicPr>
          <p:cNvPr id="13" name="Picture 12">
            <a:extLst>
              <a:ext uri="{FF2B5EF4-FFF2-40B4-BE49-F238E27FC236}">
                <a16:creationId xmlns:a16="http://schemas.microsoft.com/office/drawing/2014/main" id="{B29D6680-34C7-4FCF-ECB9-95FCE57ACDF7}"/>
              </a:ext>
            </a:extLst>
          </p:cNvPr>
          <p:cNvPicPr>
            <a:picLocks noChangeAspect="1"/>
          </p:cNvPicPr>
          <p:nvPr/>
        </p:nvPicPr>
        <p:blipFill>
          <a:blip r:embed="rId4">
            <a:alphaModFix amt="20000"/>
          </a:blip>
          <a:stretch>
            <a:fillRect/>
          </a:stretch>
        </p:blipFill>
        <p:spPr>
          <a:xfrm rot="7123189">
            <a:off x="5686634" y="2896111"/>
            <a:ext cx="1307462" cy="728726"/>
          </a:xfrm>
          <a:prstGeom prst="rect">
            <a:avLst/>
          </a:prstGeom>
        </p:spPr>
      </p:pic>
      <p:pic>
        <p:nvPicPr>
          <p:cNvPr id="29" name="Picture 28">
            <a:extLst>
              <a:ext uri="{FF2B5EF4-FFF2-40B4-BE49-F238E27FC236}">
                <a16:creationId xmlns:a16="http://schemas.microsoft.com/office/drawing/2014/main" id="{4E886E61-0C34-CBF8-5BF2-98067493D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34" y="1628273"/>
            <a:ext cx="2649015" cy="3433190"/>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C080B46B-8E08-81E4-7EC1-E56BF0560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944" y="1615296"/>
            <a:ext cx="2649015" cy="3433190"/>
          </a:xfrm>
          <a:prstGeom prst="rect">
            <a:avLst/>
          </a:prstGeom>
          <a:ln>
            <a:noFill/>
          </a:ln>
          <a:effectLst>
            <a:outerShdw blurRad="292100" dist="139700" dir="2700000" algn="tl" rotWithShape="0">
              <a:srgbClr val="333333">
                <a:alpha val="65000"/>
              </a:srgbClr>
            </a:outerShdw>
          </a:effectLst>
        </p:spPr>
      </p:pic>
      <p:sp>
        <p:nvSpPr>
          <p:cNvPr id="32" name="Rectangle: Diagonal Corners Rounded 13">
            <a:extLst>
              <a:ext uri="{FF2B5EF4-FFF2-40B4-BE49-F238E27FC236}">
                <a16:creationId xmlns:a16="http://schemas.microsoft.com/office/drawing/2014/main" id="{913800F0-34BC-DBE3-F9E6-BF40773E6F56}"/>
              </a:ext>
            </a:extLst>
          </p:cNvPr>
          <p:cNvSpPr/>
          <p:nvPr/>
        </p:nvSpPr>
        <p:spPr>
          <a:xfrm>
            <a:off x="3571187" y="4685333"/>
            <a:ext cx="2668772" cy="350176"/>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3" name="Picture 32">
            <a:extLst>
              <a:ext uri="{FF2B5EF4-FFF2-40B4-BE49-F238E27FC236}">
                <a16:creationId xmlns:a16="http://schemas.microsoft.com/office/drawing/2014/main" id="{D7A3579E-5E37-86E9-ABE8-6B74D9D0E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711" y="1602319"/>
            <a:ext cx="2649015" cy="3433190"/>
          </a:xfrm>
          <a:prstGeom prst="rect">
            <a:avLst/>
          </a:prstGeom>
          <a:ln>
            <a:noFill/>
          </a:ln>
          <a:effectLst>
            <a:outerShdw blurRad="292100" dist="139700" dir="2700000" algn="tl" rotWithShape="0">
              <a:srgbClr val="333333">
                <a:alpha val="65000"/>
              </a:srgbClr>
            </a:outerShdw>
          </a:effectLst>
        </p:spPr>
      </p:pic>
      <p:sp>
        <p:nvSpPr>
          <p:cNvPr id="34" name="Rectangle: Diagonal Corners Rounded 13">
            <a:extLst>
              <a:ext uri="{FF2B5EF4-FFF2-40B4-BE49-F238E27FC236}">
                <a16:creationId xmlns:a16="http://schemas.microsoft.com/office/drawing/2014/main" id="{43DA3E00-A08C-D2F3-B508-743E452CF497}"/>
              </a:ext>
            </a:extLst>
          </p:cNvPr>
          <p:cNvSpPr/>
          <p:nvPr/>
        </p:nvSpPr>
        <p:spPr>
          <a:xfrm>
            <a:off x="6358954" y="4672354"/>
            <a:ext cx="2668772" cy="350177"/>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5" name="Picture 34">
            <a:extLst>
              <a:ext uri="{FF2B5EF4-FFF2-40B4-BE49-F238E27FC236}">
                <a16:creationId xmlns:a16="http://schemas.microsoft.com/office/drawing/2014/main" id="{E2B60239-F7E5-008D-166A-16402CF3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721" y="1589342"/>
            <a:ext cx="2649015" cy="3433190"/>
          </a:xfrm>
          <a:prstGeom prst="rect">
            <a:avLst/>
          </a:prstGeom>
          <a:ln>
            <a:noFill/>
          </a:ln>
          <a:effectLst>
            <a:outerShdw blurRad="292100" dist="139700" dir="2700000" algn="tl" rotWithShape="0">
              <a:srgbClr val="333333">
                <a:alpha val="65000"/>
              </a:srgbClr>
            </a:outerShdw>
          </a:effectLst>
        </p:spPr>
      </p:pic>
      <p:sp>
        <p:nvSpPr>
          <p:cNvPr id="36" name="Rectangle: Diagonal Corners Rounded 13">
            <a:extLst>
              <a:ext uri="{FF2B5EF4-FFF2-40B4-BE49-F238E27FC236}">
                <a16:creationId xmlns:a16="http://schemas.microsoft.com/office/drawing/2014/main" id="{D777F14C-A71B-C522-712A-FE8B8AB5655C}"/>
              </a:ext>
            </a:extLst>
          </p:cNvPr>
          <p:cNvSpPr/>
          <p:nvPr/>
        </p:nvSpPr>
        <p:spPr>
          <a:xfrm>
            <a:off x="9146721" y="4685333"/>
            <a:ext cx="2668772" cy="32422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ECA297AB-3464-791B-90E8-ABCC90D3F5B9}"/>
              </a:ext>
            </a:extLst>
          </p:cNvPr>
          <p:cNvSpPr/>
          <p:nvPr/>
        </p:nvSpPr>
        <p:spPr>
          <a:xfrm>
            <a:off x="822934" y="528330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AE3473-3A91-972B-4E68-70B65C314C27}"/>
              </a:ext>
            </a:extLst>
          </p:cNvPr>
          <p:cNvSpPr/>
          <p:nvPr/>
        </p:nvSpPr>
        <p:spPr>
          <a:xfrm>
            <a:off x="3590943" y="5283307"/>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010E710-20EF-BE1B-8893-2FB64FB3EC02}"/>
              </a:ext>
            </a:extLst>
          </p:cNvPr>
          <p:cNvSpPr/>
          <p:nvPr/>
        </p:nvSpPr>
        <p:spPr>
          <a:xfrm>
            <a:off x="6358952" y="5285225"/>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172D25-A290-7EAE-2322-08CFE3F75C52}"/>
              </a:ext>
            </a:extLst>
          </p:cNvPr>
          <p:cNvSpPr/>
          <p:nvPr/>
        </p:nvSpPr>
        <p:spPr>
          <a:xfrm>
            <a:off x="9146720" y="5283888"/>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Diagonal Corners Rounded 13">
            <a:extLst>
              <a:ext uri="{FF2B5EF4-FFF2-40B4-BE49-F238E27FC236}">
                <a16:creationId xmlns:a16="http://schemas.microsoft.com/office/drawing/2014/main" id="{09F3712E-50A8-FF0D-90A2-25B3BA155440}"/>
              </a:ext>
            </a:extLst>
          </p:cNvPr>
          <p:cNvSpPr/>
          <p:nvPr/>
        </p:nvSpPr>
        <p:spPr>
          <a:xfrm>
            <a:off x="803177" y="4672354"/>
            <a:ext cx="2668772" cy="37613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1779B054-B1F9-C6F3-9B87-0436BAA200C8}"/>
              </a:ext>
            </a:extLst>
          </p:cNvPr>
          <p:cNvSpPr/>
          <p:nvPr/>
        </p:nvSpPr>
        <p:spPr>
          <a:xfrm>
            <a:off x="0" y="-1944851"/>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Rectangle 48">
            <a:extLst>
              <a:ext uri="{FF2B5EF4-FFF2-40B4-BE49-F238E27FC236}">
                <a16:creationId xmlns:a16="http://schemas.microsoft.com/office/drawing/2014/main" id="{56D7F239-8D28-2FF9-4D8B-1238CB917CDD}"/>
              </a:ext>
            </a:extLst>
          </p:cNvPr>
          <p:cNvSpPr/>
          <p:nvPr/>
        </p:nvSpPr>
        <p:spPr>
          <a:xfrm>
            <a:off x="12595861" y="805295"/>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F8DB327-B729-A81C-B8CF-AC9241CA2F78}"/>
              </a:ext>
            </a:extLst>
          </p:cNvPr>
          <p:cNvSpPr/>
          <p:nvPr/>
        </p:nvSpPr>
        <p:spPr>
          <a:xfrm>
            <a:off x="-65309" y="7334793"/>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1" name="Rectangle 50">
            <a:extLst>
              <a:ext uri="{FF2B5EF4-FFF2-40B4-BE49-F238E27FC236}">
                <a16:creationId xmlns:a16="http://schemas.microsoft.com/office/drawing/2014/main" id="{5D66CD0A-9A63-9130-8C07-D67B6B38EC03}"/>
              </a:ext>
            </a:extLst>
          </p:cNvPr>
          <p:cNvSpPr/>
          <p:nvPr/>
        </p:nvSpPr>
        <p:spPr>
          <a:xfrm>
            <a:off x="-12527384" y="6042511"/>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31BE560A-6944-D143-CAB3-809ECAFEC264}"/>
              </a:ext>
            </a:extLst>
          </p:cNvPr>
          <p:cNvPicPr>
            <a:picLocks noChangeAspect="1"/>
          </p:cNvPicPr>
          <p:nvPr/>
        </p:nvPicPr>
        <p:blipFill>
          <a:blip r:embed="rId6"/>
          <a:stretch>
            <a:fillRect/>
          </a:stretch>
        </p:blipFill>
        <p:spPr>
          <a:xfrm>
            <a:off x="-750623" y="272534"/>
            <a:ext cx="415238" cy="406402"/>
          </a:xfrm>
          <a:prstGeom prst="rect">
            <a:avLst/>
          </a:prstGeom>
        </p:spPr>
      </p:pic>
      <p:pic>
        <p:nvPicPr>
          <p:cNvPr id="56" name="Picture 55">
            <a:extLst>
              <a:ext uri="{FF2B5EF4-FFF2-40B4-BE49-F238E27FC236}">
                <a16:creationId xmlns:a16="http://schemas.microsoft.com/office/drawing/2014/main" id="{91E36FE7-04B5-4658-5EB0-791BE51F9F85}"/>
              </a:ext>
            </a:extLst>
          </p:cNvPr>
          <p:cNvPicPr>
            <a:picLocks noChangeAspect="1"/>
          </p:cNvPicPr>
          <p:nvPr/>
        </p:nvPicPr>
        <p:blipFill>
          <a:blip r:embed="rId7"/>
          <a:stretch>
            <a:fillRect/>
          </a:stretch>
        </p:blipFill>
        <p:spPr>
          <a:xfrm>
            <a:off x="1180609" y="2294369"/>
            <a:ext cx="2049089" cy="2049089"/>
          </a:xfrm>
          <a:prstGeom prst="rect">
            <a:avLst/>
          </a:prstGeom>
        </p:spPr>
      </p:pic>
      <p:pic>
        <p:nvPicPr>
          <p:cNvPr id="62" name="Picture 61">
            <a:extLst>
              <a:ext uri="{FF2B5EF4-FFF2-40B4-BE49-F238E27FC236}">
                <a16:creationId xmlns:a16="http://schemas.microsoft.com/office/drawing/2014/main" id="{F09A1639-3B89-B5E7-CCAA-90B3A4571BA9}"/>
              </a:ext>
            </a:extLst>
          </p:cNvPr>
          <p:cNvPicPr>
            <a:picLocks noChangeAspect="1"/>
          </p:cNvPicPr>
          <p:nvPr/>
        </p:nvPicPr>
        <p:blipFill>
          <a:blip r:embed="rId8"/>
          <a:stretch>
            <a:fillRect/>
          </a:stretch>
        </p:blipFill>
        <p:spPr>
          <a:xfrm>
            <a:off x="3870777" y="2197298"/>
            <a:ext cx="2197719" cy="2197719"/>
          </a:xfrm>
          <a:prstGeom prst="rect">
            <a:avLst/>
          </a:prstGeom>
        </p:spPr>
      </p:pic>
      <p:pic>
        <p:nvPicPr>
          <p:cNvPr id="76" name="Picture 75">
            <a:extLst>
              <a:ext uri="{FF2B5EF4-FFF2-40B4-BE49-F238E27FC236}">
                <a16:creationId xmlns:a16="http://schemas.microsoft.com/office/drawing/2014/main" id="{5A79AA38-1556-DDAC-29A9-FBC935E2B21A}"/>
              </a:ext>
            </a:extLst>
          </p:cNvPr>
          <p:cNvPicPr>
            <a:picLocks noChangeAspect="1"/>
          </p:cNvPicPr>
          <p:nvPr/>
        </p:nvPicPr>
        <p:blipFill>
          <a:blip r:embed="rId9"/>
          <a:stretch>
            <a:fillRect/>
          </a:stretch>
        </p:blipFill>
        <p:spPr>
          <a:xfrm>
            <a:off x="6527320" y="2129052"/>
            <a:ext cx="2282633" cy="2282633"/>
          </a:xfrm>
          <a:prstGeom prst="rect">
            <a:avLst/>
          </a:prstGeom>
        </p:spPr>
      </p:pic>
      <p:pic>
        <p:nvPicPr>
          <p:cNvPr id="80" name="Picture 79">
            <a:extLst>
              <a:ext uri="{FF2B5EF4-FFF2-40B4-BE49-F238E27FC236}">
                <a16:creationId xmlns:a16="http://schemas.microsoft.com/office/drawing/2014/main" id="{720B2985-DCB4-0053-F95F-B429EE828512}"/>
              </a:ext>
            </a:extLst>
          </p:cNvPr>
          <p:cNvPicPr>
            <a:picLocks noChangeAspect="1"/>
          </p:cNvPicPr>
          <p:nvPr/>
        </p:nvPicPr>
        <p:blipFill>
          <a:blip r:embed="rId10"/>
          <a:stretch>
            <a:fillRect/>
          </a:stretch>
        </p:blipFill>
        <p:spPr>
          <a:xfrm>
            <a:off x="9360262" y="2358768"/>
            <a:ext cx="2292037" cy="2143009"/>
          </a:xfrm>
          <a:prstGeom prst="rect">
            <a:avLst/>
          </a:prstGeom>
        </p:spPr>
      </p:pic>
    </p:spTree>
    <p:extLst>
      <p:ext uri="{BB962C8B-B14F-4D97-AF65-F5344CB8AC3E}">
        <p14:creationId xmlns:p14="http://schemas.microsoft.com/office/powerpoint/2010/main" val="5389657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26/12/2024 10:19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4DFD8F4-78CE-AB5B-A186-582188F0C212}"/>
              </a:ext>
            </a:extLst>
          </p:cNvPr>
          <p:cNvPicPr>
            <a:picLocks noChangeAspect="1"/>
          </p:cNvPicPr>
          <p:nvPr/>
        </p:nvPicPr>
        <p:blipFill>
          <a:blip r:embed="rId2"/>
          <a:stretch>
            <a:fillRect/>
          </a:stretch>
        </p:blipFill>
        <p:spPr>
          <a:xfrm>
            <a:off x="11356327" y="264408"/>
            <a:ext cx="480889" cy="480889"/>
          </a:xfrm>
          <a:prstGeom prst="rect">
            <a:avLst/>
          </a:prstGeom>
        </p:spPr>
      </p:pic>
      <p:pic>
        <p:nvPicPr>
          <p:cNvPr id="11" name="Picture 10">
            <a:extLst>
              <a:ext uri="{FF2B5EF4-FFF2-40B4-BE49-F238E27FC236}">
                <a16:creationId xmlns:a16="http://schemas.microsoft.com/office/drawing/2014/main" id="{DC017D13-B48E-0790-350C-1A5F88AC0A8B}"/>
              </a:ext>
            </a:extLst>
          </p:cNvPr>
          <p:cNvPicPr>
            <a:picLocks noChangeAspect="1"/>
          </p:cNvPicPr>
          <p:nvPr/>
        </p:nvPicPr>
        <p:blipFill>
          <a:blip r:embed="rId3"/>
          <a:stretch>
            <a:fillRect/>
          </a:stretch>
        </p:blipFill>
        <p:spPr>
          <a:xfrm>
            <a:off x="327285" y="285778"/>
            <a:ext cx="447675" cy="438150"/>
          </a:xfrm>
          <a:prstGeom prst="rect">
            <a:avLst/>
          </a:prstGeom>
        </p:spPr>
      </p:pic>
      <p:pic>
        <p:nvPicPr>
          <p:cNvPr id="13" name="Picture 12">
            <a:extLst>
              <a:ext uri="{FF2B5EF4-FFF2-40B4-BE49-F238E27FC236}">
                <a16:creationId xmlns:a16="http://schemas.microsoft.com/office/drawing/2014/main" id="{B29D6680-34C7-4FCF-ECB9-95FCE57ACDF7}"/>
              </a:ext>
            </a:extLst>
          </p:cNvPr>
          <p:cNvPicPr>
            <a:picLocks noChangeAspect="1"/>
          </p:cNvPicPr>
          <p:nvPr/>
        </p:nvPicPr>
        <p:blipFill>
          <a:blip r:embed="rId4">
            <a:alphaModFix amt="20000"/>
          </a:blip>
          <a:stretch>
            <a:fillRect/>
          </a:stretch>
        </p:blipFill>
        <p:spPr>
          <a:xfrm>
            <a:off x="980915" y="285778"/>
            <a:ext cx="13869617" cy="11466483"/>
          </a:xfrm>
          <a:prstGeom prst="rect">
            <a:avLst/>
          </a:prstGeom>
        </p:spPr>
      </p:pic>
      <p:pic>
        <p:nvPicPr>
          <p:cNvPr id="29" name="Picture 28">
            <a:extLst>
              <a:ext uri="{FF2B5EF4-FFF2-40B4-BE49-F238E27FC236}">
                <a16:creationId xmlns:a16="http://schemas.microsoft.com/office/drawing/2014/main" id="{4E886E61-0C34-CBF8-5BF2-98067493D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34" y="1628273"/>
            <a:ext cx="2649015" cy="3433190"/>
          </a:xfrm>
          <a:prstGeom prst="rect">
            <a:avLst/>
          </a:prstGeom>
          <a:ln>
            <a:noFill/>
          </a:ln>
          <a:effectLst>
            <a:outerShdw blurRad="292100" dist="139700" dir="2700000" algn="tl" rotWithShape="0">
              <a:srgbClr val="333333">
                <a:alpha val="65000"/>
              </a:srgbClr>
            </a:outerShdw>
          </a:effectLst>
        </p:spPr>
      </p:pic>
      <p:sp>
        <p:nvSpPr>
          <p:cNvPr id="30" name="Rectangle: Diagonal Corners Rounded 13">
            <a:extLst>
              <a:ext uri="{FF2B5EF4-FFF2-40B4-BE49-F238E27FC236}">
                <a16:creationId xmlns:a16="http://schemas.microsoft.com/office/drawing/2014/main" id="{D0E3268A-8FF2-5AF7-D63C-88572F5E1341}"/>
              </a:ext>
            </a:extLst>
          </p:cNvPr>
          <p:cNvSpPr/>
          <p:nvPr/>
        </p:nvSpPr>
        <p:spPr>
          <a:xfrm>
            <a:off x="803177" y="3027567"/>
            <a:ext cx="2668772" cy="2020919"/>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1" name="Picture 30">
            <a:extLst>
              <a:ext uri="{FF2B5EF4-FFF2-40B4-BE49-F238E27FC236}">
                <a16:creationId xmlns:a16="http://schemas.microsoft.com/office/drawing/2014/main" id="{C080B46B-8E08-81E4-7EC1-E56BF0560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944" y="1615296"/>
            <a:ext cx="2649015" cy="3433190"/>
          </a:xfrm>
          <a:prstGeom prst="rect">
            <a:avLst/>
          </a:prstGeom>
          <a:ln>
            <a:noFill/>
          </a:ln>
          <a:effectLst>
            <a:outerShdw blurRad="292100" dist="139700" dir="2700000" algn="tl" rotWithShape="0">
              <a:srgbClr val="333333">
                <a:alpha val="65000"/>
              </a:srgbClr>
            </a:outerShdw>
          </a:effectLst>
        </p:spPr>
      </p:pic>
      <p:sp>
        <p:nvSpPr>
          <p:cNvPr id="32" name="Rectangle: Diagonal Corners Rounded 13">
            <a:extLst>
              <a:ext uri="{FF2B5EF4-FFF2-40B4-BE49-F238E27FC236}">
                <a16:creationId xmlns:a16="http://schemas.microsoft.com/office/drawing/2014/main" id="{913800F0-34BC-DBE3-F9E6-BF40773E6F56}"/>
              </a:ext>
            </a:extLst>
          </p:cNvPr>
          <p:cNvSpPr/>
          <p:nvPr/>
        </p:nvSpPr>
        <p:spPr>
          <a:xfrm>
            <a:off x="3571187" y="3027567"/>
            <a:ext cx="2668772" cy="200794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3" name="Picture 32">
            <a:extLst>
              <a:ext uri="{FF2B5EF4-FFF2-40B4-BE49-F238E27FC236}">
                <a16:creationId xmlns:a16="http://schemas.microsoft.com/office/drawing/2014/main" id="{D7A3579E-5E37-86E9-ABE8-6B74D9D0E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711" y="1602319"/>
            <a:ext cx="2649015" cy="3433190"/>
          </a:xfrm>
          <a:prstGeom prst="rect">
            <a:avLst/>
          </a:prstGeom>
          <a:ln>
            <a:noFill/>
          </a:ln>
          <a:effectLst>
            <a:outerShdw blurRad="292100" dist="139700" dir="2700000" algn="tl" rotWithShape="0">
              <a:srgbClr val="333333">
                <a:alpha val="65000"/>
              </a:srgbClr>
            </a:outerShdw>
          </a:effectLst>
        </p:spPr>
      </p:pic>
      <p:sp>
        <p:nvSpPr>
          <p:cNvPr id="34" name="Rectangle: Diagonal Corners Rounded 13">
            <a:extLst>
              <a:ext uri="{FF2B5EF4-FFF2-40B4-BE49-F238E27FC236}">
                <a16:creationId xmlns:a16="http://schemas.microsoft.com/office/drawing/2014/main" id="{43DA3E00-A08C-D2F3-B508-743E452CF497}"/>
              </a:ext>
            </a:extLst>
          </p:cNvPr>
          <p:cNvSpPr/>
          <p:nvPr/>
        </p:nvSpPr>
        <p:spPr>
          <a:xfrm>
            <a:off x="6358954" y="3037492"/>
            <a:ext cx="2668772" cy="1985040"/>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5" name="Picture 34">
            <a:extLst>
              <a:ext uri="{FF2B5EF4-FFF2-40B4-BE49-F238E27FC236}">
                <a16:creationId xmlns:a16="http://schemas.microsoft.com/office/drawing/2014/main" id="{E2B60239-F7E5-008D-166A-16402CF3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721" y="1589342"/>
            <a:ext cx="2649015" cy="3433190"/>
          </a:xfrm>
          <a:prstGeom prst="rect">
            <a:avLst/>
          </a:prstGeom>
          <a:ln>
            <a:noFill/>
          </a:ln>
          <a:effectLst>
            <a:outerShdw blurRad="292100" dist="139700" dir="2700000" algn="tl" rotWithShape="0">
              <a:srgbClr val="333333">
                <a:alpha val="65000"/>
              </a:srgbClr>
            </a:outerShdw>
          </a:effectLst>
        </p:spPr>
      </p:pic>
      <p:sp>
        <p:nvSpPr>
          <p:cNvPr id="36" name="Rectangle: Diagonal Corners Rounded 13">
            <a:extLst>
              <a:ext uri="{FF2B5EF4-FFF2-40B4-BE49-F238E27FC236}">
                <a16:creationId xmlns:a16="http://schemas.microsoft.com/office/drawing/2014/main" id="{D777F14C-A71B-C522-712A-FE8B8AB5655C}"/>
              </a:ext>
            </a:extLst>
          </p:cNvPr>
          <p:cNvSpPr/>
          <p:nvPr/>
        </p:nvSpPr>
        <p:spPr>
          <a:xfrm>
            <a:off x="9146721" y="3037492"/>
            <a:ext cx="2668772" cy="1972063"/>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ECA297AB-3464-791B-90E8-ABCC90D3F5B9}"/>
              </a:ext>
            </a:extLst>
          </p:cNvPr>
          <p:cNvSpPr/>
          <p:nvPr/>
        </p:nvSpPr>
        <p:spPr>
          <a:xfrm>
            <a:off x="822934" y="528330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AE3473-3A91-972B-4E68-70B65C314C27}"/>
              </a:ext>
            </a:extLst>
          </p:cNvPr>
          <p:cNvSpPr/>
          <p:nvPr/>
        </p:nvSpPr>
        <p:spPr>
          <a:xfrm>
            <a:off x="3590943" y="5283307"/>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010E710-20EF-BE1B-8893-2FB64FB3EC02}"/>
              </a:ext>
            </a:extLst>
          </p:cNvPr>
          <p:cNvSpPr/>
          <p:nvPr/>
        </p:nvSpPr>
        <p:spPr>
          <a:xfrm>
            <a:off x="6358952" y="5285225"/>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172D25-A290-7EAE-2322-08CFE3F75C52}"/>
              </a:ext>
            </a:extLst>
          </p:cNvPr>
          <p:cNvSpPr/>
          <p:nvPr/>
        </p:nvSpPr>
        <p:spPr>
          <a:xfrm>
            <a:off x="9146720" y="5283888"/>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Logo, company name&#10;&#10;Description automatically generated">
            <a:extLst>
              <a:ext uri="{FF2B5EF4-FFF2-40B4-BE49-F238E27FC236}">
                <a16:creationId xmlns:a16="http://schemas.microsoft.com/office/drawing/2014/main" id="{66761D11-4D5D-4C99-23FB-CD99D2020F2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5873" t="19048" r="9557" b="27075"/>
          <a:stretch/>
        </p:blipFill>
        <p:spPr>
          <a:xfrm>
            <a:off x="9603300" y="5343951"/>
            <a:ext cx="1965171" cy="876360"/>
          </a:xfrm>
          <a:prstGeom prst="rect">
            <a:avLst/>
          </a:prstGeom>
        </p:spPr>
      </p:pic>
      <p:sp>
        <p:nvSpPr>
          <p:cNvPr id="12" name="TextBox 11">
            <a:extLst>
              <a:ext uri="{FF2B5EF4-FFF2-40B4-BE49-F238E27FC236}">
                <a16:creationId xmlns:a16="http://schemas.microsoft.com/office/drawing/2014/main" id="{2F5A9EB2-B360-F318-05CD-5F0B1B77F0C9}"/>
              </a:ext>
            </a:extLst>
          </p:cNvPr>
          <p:cNvSpPr txBox="1"/>
          <p:nvPr/>
        </p:nvSpPr>
        <p:spPr>
          <a:xfrm>
            <a:off x="763663" y="3219463"/>
            <a:ext cx="2668772" cy="1631216"/>
          </a:xfrm>
          <a:prstGeom prst="rect">
            <a:avLst/>
          </a:prstGeom>
          <a:noFill/>
        </p:spPr>
        <p:txBody>
          <a:bodyPr wrap="square">
            <a:spAutoFit/>
          </a:bodyPr>
          <a:lstStyle/>
          <a:p>
            <a:pPr algn="ct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Mong</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muốn</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đáp</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ứng</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được</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nhu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cầu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mua</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sắm</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trực</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tuyến</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trong</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lĩnh</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vực</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đồ</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ăn</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nhanh</a:t>
            </a:r>
            <a:endPar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72AFC0B9-2659-F573-B8B8-A1ED745DCC0B}"/>
              </a:ext>
            </a:extLst>
          </p:cNvPr>
          <p:cNvSpPr txBox="1"/>
          <p:nvPr/>
        </p:nvSpPr>
        <p:spPr>
          <a:xfrm>
            <a:off x="3581910" y="3222418"/>
            <a:ext cx="2584537"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Giúp tối ưu hoá chi phí, nâng cao hiệu quả kinh doanh. Dễ dàng quản lý cửa hàng</a:t>
            </a:r>
          </a:p>
        </p:txBody>
      </p:sp>
      <p:sp>
        <p:nvSpPr>
          <p:cNvPr id="17" name="TextBox 16">
            <a:extLst>
              <a:ext uri="{FF2B5EF4-FFF2-40B4-BE49-F238E27FC236}">
                <a16:creationId xmlns:a16="http://schemas.microsoft.com/office/drawing/2014/main" id="{BA7E1AE5-FF8C-DCE8-8BD2-055D4904AF07}"/>
              </a:ext>
            </a:extLst>
          </p:cNvPr>
          <p:cNvSpPr txBox="1"/>
          <p:nvPr/>
        </p:nvSpPr>
        <p:spPr>
          <a:xfrm>
            <a:off x="6378710" y="3207915"/>
            <a:ext cx="2649015"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Quảng bá được hình ảnh, nâng tầm thương hiệu và uy tín cho cửa hàng</a:t>
            </a:r>
          </a:p>
        </p:txBody>
      </p:sp>
      <p:sp>
        <p:nvSpPr>
          <p:cNvPr id="19" name="TextBox 18">
            <a:extLst>
              <a:ext uri="{FF2B5EF4-FFF2-40B4-BE49-F238E27FC236}">
                <a16:creationId xmlns:a16="http://schemas.microsoft.com/office/drawing/2014/main" id="{E36A6C43-C6E5-F8F9-D171-58AACF2B3960}"/>
              </a:ext>
            </a:extLst>
          </p:cNvPr>
          <p:cNvSpPr txBox="1"/>
          <p:nvPr/>
        </p:nvSpPr>
        <p:spPr>
          <a:xfrm>
            <a:off x="9105237" y="3225590"/>
            <a:ext cx="2818539" cy="1631216"/>
          </a:xfrm>
          <a:prstGeom prst="rect">
            <a:avLst/>
          </a:prstGeom>
          <a:noFill/>
        </p:spPr>
        <p:txBody>
          <a:bodyPr wrap="square">
            <a:spAutoFit/>
          </a:bodyPr>
          <a:lstStyle/>
          <a:p>
            <a:pPr algn="ct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Nhu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cầu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thị</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trường</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lớn</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do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đó</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nhu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cầu</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về</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đồ</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ăn</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nhanh</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luôn</a:t>
            </a:r>
            <a:r>
              <a:rPr lang="en-US" sz="2000" b="1" i="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ổn</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định</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và</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có</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tiềm</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năng</a:t>
            </a:r>
            <a:r>
              <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tang </a:t>
            </a:r>
            <a:r>
              <a:rPr lang="en-US" sz="2000" b="1" i="1" dirty="0" err="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trưởng</a:t>
            </a:r>
            <a:endParaRPr lang="en-US" sz="2000" b="1" i="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B4076E73-CA8F-089E-E813-DF0BA15BF79C}"/>
              </a:ext>
            </a:extLst>
          </p:cNvPr>
          <p:cNvPicPr>
            <a:picLocks noChangeAspect="1"/>
          </p:cNvPicPr>
          <p:nvPr/>
        </p:nvPicPr>
        <p:blipFill>
          <a:blip r:embed="rId7"/>
          <a:stretch>
            <a:fillRect/>
          </a:stretch>
        </p:blipFill>
        <p:spPr>
          <a:xfrm>
            <a:off x="1515998" y="1631293"/>
            <a:ext cx="1383297" cy="1383297"/>
          </a:xfrm>
          <a:prstGeom prst="rect">
            <a:avLst/>
          </a:prstGeom>
        </p:spPr>
      </p:pic>
      <p:pic>
        <p:nvPicPr>
          <p:cNvPr id="21" name="Picture 20">
            <a:extLst>
              <a:ext uri="{FF2B5EF4-FFF2-40B4-BE49-F238E27FC236}">
                <a16:creationId xmlns:a16="http://schemas.microsoft.com/office/drawing/2014/main" id="{A9A70CB9-4AD4-F710-011D-E97378E73A0C}"/>
              </a:ext>
            </a:extLst>
          </p:cNvPr>
          <p:cNvPicPr>
            <a:picLocks noChangeAspect="1"/>
          </p:cNvPicPr>
          <p:nvPr/>
        </p:nvPicPr>
        <p:blipFill>
          <a:blip r:embed="rId8"/>
          <a:stretch>
            <a:fillRect/>
          </a:stretch>
        </p:blipFill>
        <p:spPr>
          <a:xfrm>
            <a:off x="4279434" y="1628273"/>
            <a:ext cx="1346682" cy="1346682"/>
          </a:xfrm>
          <a:prstGeom prst="rect">
            <a:avLst/>
          </a:prstGeom>
        </p:spPr>
      </p:pic>
      <p:pic>
        <p:nvPicPr>
          <p:cNvPr id="22" name="Picture 21">
            <a:extLst>
              <a:ext uri="{FF2B5EF4-FFF2-40B4-BE49-F238E27FC236}">
                <a16:creationId xmlns:a16="http://schemas.microsoft.com/office/drawing/2014/main" id="{B87E15E6-56C5-8054-7937-25E67C33652C}"/>
              </a:ext>
            </a:extLst>
          </p:cNvPr>
          <p:cNvPicPr>
            <a:picLocks noChangeAspect="1"/>
          </p:cNvPicPr>
          <p:nvPr/>
        </p:nvPicPr>
        <p:blipFill>
          <a:blip r:embed="rId9"/>
          <a:stretch>
            <a:fillRect/>
          </a:stretch>
        </p:blipFill>
        <p:spPr>
          <a:xfrm>
            <a:off x="7087793" y="1628273"/>
            <a:ext cx="1345355" cy="1345355"/>
          </a:xfrm>
          <a:prstGeom prst="rect">
            <a:avLst/>
          </a:prstGeom>
        </p:spPr>
      </p:pic>
      <p:pic>
        <p:nvPicPr>
          <p:cNvPr id="24" name="Picture 23">
            <a:extLst>
              <a:ext uri="{FF2B5EF4-FFF2-40B4-BE49-F238E27FC236}">
                <a16:creationId xmlns:a16="http://schemas.microsoft.com/office/drawing/2014/main" id="{C87194C3-DE8D-B8A2-99D8-8604D4BA118A}"/>
              </a:ext>
            </a:extLst>
          </p:cNvPr>
          <p:cNvPicPr>
            <a:picLocks noChangeAspect="1"/>
          </p:cNvPicPr>
          <p:nvPr/>
        </p:nvPicPr>
        <p:blipFill>
          <a:blip r:embed="rId10"/>
          <a:stretch>
            <a:fillRect/>
          </a:stretch>
        </p:blipFill>
        <p:spPr>
          <a:xfrm>
            <a:off x="9928015" y="1770615"/>
            <a:ext cx="1315740" cy="1230191"/>
          </a:xfrm>
          <a:prstGeom prst="rect">
            <a:avLst/>
          </a:prstGeom>
        </p:spPr>
      </p:pic>
      <p:sp>
        <p:nvSpPr>
          <p:cNvPr id="4" name="TextBox 3">
            <a:extLst>
              <a:ext uri="{FF2B5EF4-FFF2-40B4-BE49-F238E27FC236}">
                <a16:creationId xmlns:a16="http://schemas.microsoft.com/office/drawing/2014/main" id="{B405DF7A-24F6-83BA-40EA-769CAF654B3F}"/>
              </a:ext>
            </a:extLst>
          </p:cNvPr>
          <p:cNvSpPr txBox="1"/>
          <p:nvPr/>
        </p:nvSpPr>
        <p:spPr>
          <a:xfrm rot="16200000">
            <a:off x="-4575230" y="2578262"/>
            <a:ext cx="7421334" cy="128240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Vận  dụng  những  kiến  thức đã học  về PHP</a:t>
            </a:r>
            <a:r>
              <a:rPr lang="en-US"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 để </a:t>
            </a:r>
            <a:r>
              <a:rPr lang="vi-VN"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xây dựng một Website online để phục vụ khách hàng có nhu cầu mua giày một cách tiện lợi và nhanh chóng</a:t>
            </a:r>
            <a:endParaRPr lang="en-US" sz="1800">
              <a:solidFill>
                <a:srgbClr val="0D0D0D"/>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0386DBB8-DCE2-E257-786E-BD6AB5D2F43D}"/>
              </a:ext>
            </a:extLst>
          </p:cNvPr>
          <p:cNvSpPr txBox="1"/>
          <p:nvPr/>
        </p:nvSpPr>
        <p:spPr>
          <a:xfrm>
            <a:off x="327285" y="6970723"/>
            <a:ext cx="8172450" cy="86690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T</a:t>
            </a:r>
            <a:r>
              <a:rPr lang="vi-VN"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ăng trải nghiệm cho người mua từ đó tăng doanh thu cho cửa hang</a:t>
            </a:r>
            <a:r>
              <a:rPr lang="en-US" sz="1800" i="0">
                <a:solidFill>
                  <a:srgbClr val="0D0D0D"/>
                </a:solidFill>
                <a:effectLst/>
                <a:latin typeface="Tahoma" panose="020B0604030504040204" pitchFamily="34" charset="0"/>
                <a:ea typeface="Tahoma" panose="020B0604030504040204" pitchFamily="34" charset="0"/>
                <a:cs typeface="Tahoma" panose="020B0604030504040204" pitchFamily="34" charset="0"/>
              </a:rPr>
              <a:t> đồng thời giúp quản lý cửa hàng một cách dễ dàng</a:t>
            </a:r>
            <a:endParaRPr lang="en-US" sz="18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60908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26/12/2024 10:19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1.2 MỤC ĐÍCH</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BA29F482-98EB-8C2B-6FB0-359B33AD33D5}"/>
              </a:ext>
            </a:extLst>
          </p:cNvPr>
          <p:cNvSpPr txBox="1"/>
          <p:nvPr/>
        </p:nvSpPr>
        <p:spPr>
          <a:xfrm>
            <a:off x="436628" y="1435809"/>
            <a:ext cx="7052817" cy="3340979"/>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Tìm</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hiểu</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và</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sử</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dụng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ngôn</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ngữ</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Java,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sử</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dụng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framework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của</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Java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là</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Springboot</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để</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xây</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dựng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chương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trình</a:t>
            </a:r>
            <a:endPar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Ø"/>
            </a:pP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T</a:t>
            </a:r>
            <a:r>
              <a:rPr lang="vi-VN" sz="2400" dirty="0">
                <a:solidFill>
                  <a:srgbClr val="0D0D0D"/>
                </a:solidFill>
                <a:latin typeface="Tahoma" panose="020B0604030504040204" pitchFamily="34" charset="0"/>
                <a:ea typeface="Tahoma" panose="020B0604030504040204" pitchFamily="34" charset="0"/>
                <a:cs typeface="Tahoma" panose="020B0604030504040204" pitchFamily="34" charset="0"/>
              </a:rPr>
              <a:t>ăng trải nghiệm cho người mua từ đó tăng doanh thu cho cửa hang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đồng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thời</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giúp</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người</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quản</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trị</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quản</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lý</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cửa</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hàng</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một</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cách</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dễ</a:t>
            </a:r>
            <a:r>
              <a:rPr lang="en-US" sz="2400" dirty="0">
                <a:solidFill>
                  <a:srgbClr val="0D0D0D"/>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D0D0D"/>
                </a:solidFill>
                <a:latin typeface="Tahoma" panose="020B0604030504040204" pitchFamily="34" charset="0"/>
                <a:ea typeface="Tahoma" panose="020B0604030504040204" pitchFamily="34" charset="0"/>
                <a:cs typeface="Tahoma" panose="020B0604030504040204" pitchFamily="34" charset="0"/>
              </a:rPr>
              <a:t>dàng</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35AAAC4-C8B4-3096-E492-D8BC7E8EC055}"/>
              </a:ext>
            </a:extLst>
          </p:cNvPr>
          <p:cNvPicPr>
            <a:picLocks noChangeAspect="1"/>
          </p:cNvPicPr>
          <p:nvPr/>
        </p:nvPicPr>
        <p:blipFill>
          <a:blip r:embed="rId2"/>
          <a:stretch>
            <a:fillRect/>
          </a:stretch>
        </p:blipFill>
        <p:spPr>
          <a:xfrm>
            <a:off x="7801344" y="1343803"/>
            <a:ext cx="3877769" cy="3877769"/>
          </a:xfrm>
          <a:prstGeom prst="rect">
            <a:avLst/>
          </a:prstGeom>
        </p:spPr>
      </p:pic>
      <p:sp>
        <p:nvSpPr>
          <p:cNvPr id="8" name="TextBox 7">
            <a:extLst>
              <a:ext uri="{FF2B5EF4-FFF2-40B4-BE49-F238E27FC236}">
                <a16:creationId xmlns:a16="http://schemas.microsoft.com/office/drawing/2014/main" id="{B6335CA2-E64A-5AF4-2A3C-6A7476293789}"/>
              </a:ext>
            </a:extLst>
          </p:cNvPr>
          <p:cNvSpPr txBox="1"/>
          <p:nvPr/>
        </p:nvSpPr>
        <p:spPr>
          <a:xfrm rot="16200000">
            <a:off x="-1657866" y="775168"/>
            <a:ext cx="2946400" cy="369332"/>
          </a:xfrm>
          <a:prstGeom prst="rect">
            <a:avLst/>
          </a:prstGeom>
          <a:noFill/>
        </p:spPr>
        <p:txBody>
          <a:bodyPr wrap="square">
            <a:spAutoFit/>
          </a:bodyPr>
          <a:lstStyle/>
          <a:p>
            <a:r>
              <a:rPr lang="en-US" sz="1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1.3 </a:t>
            </a:r>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CÔNG NGHỆ VÀ </a:t>
            </a:r>
            <a:endParaRPr lang="en-US"/>
          </a:p>
        </p:txBody>
      </p:sp>
      <p:sp>
        <p:nvSpPr>
          <p:cNvPr id="10" name="TextBox 9">
            <a:extLst>
              <a:ext uri="{FF2B5EF4-FFF2-40B4-BE49-F238E27FC236}">
                <a16:creationId xmlns:a16="http://schemas.microsoft.com/office/drawing/2014/main" id="{D7E1CFE1-332D-DA62-BEBD-829E4404CA0C}"/>
              </a:ext>
            </a:extLst>
          </p:cNvPr>
          <p:cNvSpPr txBox="1"/>
          <p:nvPr/>
        </p:nvSpPr>
        <p:spPr>
          <a:xfrm>
            <a:off x="5096636" y="-698032"/>
            <a:ext cx="1998728" cy="369332"/>
          </a:xfrm>
          <a:prstGeom prst="rect">
            <a:avLst/>
          </a:prstGeom>
          <a:noFill/>
        </p:spPr>
        <p:txBody>
          <a:bodyPr wrap="square">
            <a:spAutoFit/>
          </a:bodyPr>
          <a:lstStyle/>
          <a:p>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NGÔN NGỮ </a:t>
            </a:r>
            <a:endParaRPr lang="en-US"/>
          </a:p>
        </p:txBody>
      </p:sp>
      <p:sp>
        <p:nvSpPr>
          <p:cNvPr id="12" name="TextBox 11">
            <a:extLst>
              <a:ext uri="{FF2B5EF4-FFF2-40B4-BE49-F238E27FC236}">
                <a16:creationId xmlns:a16="http://schemas.microsoft.com/office/drawing/2014/main" id="{C59CD029-0C8C-1919-8F14-FAF9D271BD35}"/>
              </a:ext>
            </a:extLst>
          </p:cNvPr>
          <p:cNvSpPr txBox="1"/>
          <p:nvPr/>
        </p:nvSpPr>
        <p:spPr>
          <a:xfrm rot="5400000">
            <a:off x="11387910" y="843800"/>
            <a:ext cx="1977512" cy="369332"/>
          </a:xfrm>
          <a:prstGeom prst="rect">
            <a:avLst/>
          </a:prstGeom>
          <a:noFill/>
        </p:spPr>
        <p:txBody>
          <a:bodyPr wrap="square">
            <a:spAutoFit/>
          </a:bodyPr>
          <a:lstStyle/>
          <a:p>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ĐÃ SỬ DỤNG</a:t>
            </a:r>
            <a:endParaRPr lang="en-US"/>
          </a:p>
        </p:txBody>
      </p:sp>
      <p:pic>
        <p:nvPicPr>
          <p:cNvPr id="13" name="Picture 12">
            <a:extLst>
              <a:ext uri="{FF2B5EF4-FFF2-40B4-BE49-F238E27FC236}">
                <a16:creationId xmlns:a16="http://schemas.microsoft.com/office/drawing/2014/main" id="{6295E004-99B5-B503-3834-A4391A9CEADB}"/>
              </a:ext>
            </a:extLst>
          </p:cNvPr>
          <p:cNvPicPr>
            <a:picLocks noChangeAspect="1"/>
          </p:cNvPicPr>
          <p:nvPr/>
        </p:nvPicPr>
        <p:blipFill>
          <a:blip r:embed="rId3"/>
          <a:stretch>
            <a:fillRect/>
          </a:stretch>
        </p:blipFill>
        <p:spPr>
          <a:xfrm>
            <a:off x="-3018016" y="2770340"/>
            <a:ext cx="1803330" cy="1803330"/>
          </a:xfrm>
          <a:prstGeom prst="rect">
            <a:avLst/>
          </a:prstGeom>
        </p:spPr>
      </p:pic>
      <p:pic>
        <p:nvPicPr>
          <p:cNvPr id="14" name="Picture 13">
            <a:extLst>
              <a:ext uri="{FF2B5EF4-FFF2-40B4-BE49-F238E27FC236}">
                <a16:creationId xmlns:a16="http://schemas.microsoft.com/office/drawing/2014/main" id="{2BA9EBCC-07CA-285A-BC17-46683FBB8857}"/>
              </a:ext>
            </a:extLst>
          </p:cNvPr>
          <p:cNvPicPr>
            <a:picLocks noChangeAspect="1"/>
          </p:cNvPicPr>
          <p:nvPr/>
        </p:nvPicPr>
        <p:blipFill>
          <a:blip r:embed="rId4"/>
          <a:stretch>
            <a:fillRect/>
          </a:stretch>
        </p:blipFill>
        <p:spPr>
          <a:xfrm>
            <a:off x="-2799381" y="5213351"/>
            <a:ext cx="1736711" cy="1736711"/>
          </a:xfrm>
          <a:prstGeom prst="rect">
            <a:avLst/>
          </a:prstGeom>
        </p:spPr>
      </p:pic>
      <p:pic>
        <p:nvPicPr>
          <p:cNvPr id="15" name="Picture 14">
            <a:extLst>
              <a:ext uri="{FF2B5EF4-FFF2-40B4-BE49-F238E27FC236}">
                <a16:creationId xmlns:a16="http://schemas.microsoft.com/office/drawing/2014/main" id="{5B9B9DF6-3994-374F-8293-58B8F4CCB39B}"/>
              </a:ext>
            </a:extLst>
          </p:cNvPr>
          <p:cNvPicPr>
            <a:picLocks noChangeAspect="1"/>
          </p:cNvPicPr>
          <p:nvPr/>
        </p:nvPicPr>
        <p:blipFill>
          <a:blip r:embed="rId5"/>
          <a:stretch>
            <a:fillRect/>
          </a:stretch>
        </p:blipFill>
        <p:spPr>
          <a:xfrm>
            <a:off x="12947611" y="-367521"/>
            <a:ext cx="1803330" cy="1803330"/>
          </a:xfrm>
          <a:prstGeom prst="rect">
            <a:avLst/>
          </a:prstGeom>
        </p:spPr>
      </p:pic>
      <p:pic>
        <p:nvPicPr>
          <p:cNvPr id="16" name="Picture 15">
            <a:extLst>
              <a:ext uri="{FF2B5EF4-FFF2-40B4-BE49-F238E27FC236}">
                <a16:creationId xmlns:a16="http://schemas.microsoft.com/office/drawing/2014/main" id="{C5333032-7EA7-CFCF-338D-4952164B88DA}"/>
              </a:ext>
            </a:extLst>
          </p:cNvPr>
          <p:cNvPicPr>
            <a:picLocks noChangeAspect="1"/>
          </p:cNvPicPr>
          <p:nvPr/>
        </p:nvPicPr>
        <p:blipFill>
          <a:blip r:embed="rId6"/>
          <a:stretch>
            <a:fillRect/>
          </a:stretch>
        </p:blipFill>
        <p:spPr>
          <a:xfrm>
            <a:off x="-2964206" y="434950"/>
            <a:ext cx="1695709" cy="1695709"/>
          </a:xfrm>
          <a:prstGeom prst="rect">
            <a:avLst/>
          </a:prstGeom>
        </p:spPr>
      </p:pic>
      <p:pic>
        <p:nvPicPr>
          <p:cNvPr id="17" name="Picture 16">
            <a:extLst>
              <a:ext uri="{FF2B5EF4-FFF2-40B4-BE49-F238E27FC236}">
                <a16:creationId xmlns:a16="http://schemas.microsoft.com/office/drawing/2014/main" id="{5A32F285-787D-CB86-D30E-D1EDA41462D3}"/>
              </a:ext>
            </a:extLst>
          </p:cNvPr>
          <p:cNvPicPr>
            <a:picLocks noChangeAspect="1"/>
          </p:cNvPicPr>
          <p:nvPr/>
        </p:nvPicPr>
        <p:blipFill>
          <a:blip r:embed="rId7"/>
          <a:stretch>
            <a:fillRect/>
          </a:stretch>
        </p:blipFill>
        <p:spPr>
          <a:xfrm>
            <a:off x="-2797386" y="-2156611"/>
            <a:ext cx="1951880" cy="1951880"/>
          </a:xfrm>
          <a:prstGeom prst="rect">
            <a:avLst/>
          </a:prstGeom>
        </p:spPr>
      </p:pic>
      <p:pic>
        <p:nvPicPr>
          <p:cNvPr id="18" name="Picture 17">
            <a:extLst>
              <a:ext uri="{FF2B5EF4-FFF2-40B4-BE49-F238E27FC236}">
                <a16:creationId xmlns:a16="http://schemas.microsoft.com/office/drawing/2014/main" id="{9EE867DF-C87C-A065-2752-A75409FC1901}"/>
              </a:ext>
            </a:extLst>
          </p:cNvPr>
          <p:cNvPicPr>
            <a:picLocks noChangeAspect="1"/>
          </p:cNvPicPr>
          <p:nvPr/>
        </p:nvPicPr>
        <p:blipFill>
          <a:blip r:embed="rId8"/>
          <a:stretch>
            <a:fillRect/>
          </a:stretch>
        </p:blipFill>
        <p:spPr>
          <a:xfrm>
            <a:off x="12748881" y="1774048"/>
            <a:ext cx="2051770" cy="1992584"/>
          </a:xfrm>
          <a:prstGeom prst="rect">
            <a:avLst/>
          </a:prstGeom>
        </p:spPr>
      </p:pic>
      <p:pic>
        <p:nvPicPr>
          <p:cNvPr id="19" name="Picture 2" descr="Giải mã mô hình MVC và cách sử dụng và ứng dụng trong lập trình -  Fptshop.com.vn">
            <a:extLst>
              <a:ext uri="{FF2B5EF4-FFF2-40B4-BE49-F238E27FC236}">
                <a16:creationId xmlns:a16="http://schemas.microsoft.com/office/drawing/2014/main" id="{CD929718-AA46-B8EE-AD6B-7AEE292F9FDC}"/>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17688" r="15210"/>
          <a:stretch/>
        </p:blipFill>
        <p:spPr bwMode="auto">
          <a:xfrm>
            <a:off x="13070028" y="4388954"/>
            <a:ext cx="2027057" cy="20139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963A27-504D-9C5F-A351-87C584E6C4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61727" y="-189381"/>
            <a:ext cx="2649015" cy="3433190"/>
          </a:xfrm>
          <a:prstGeom prst="rect">
            <a:avLst/>
          </a:prstGeom>
          <a:ln>
            <a:noFill/>
          </a:ln>
          <a:effectLst>
            <a:outerShdw blurRad="292100" dist="139700" dir="2700000" algn="tl" rotWithShape="0">
              <a:srgbClr val="333333">
                <a:alpha val="65000"/>
              </a:srgbClr>
            </a:outerShdw>
          </a:effectLst>
        </p:spPr>
      </p:pic>
      <p:sp>
        <p:nvSpPr>
          <p:cNvPr id="6" name="Rectangle: Diagonal Corners Rounded 13">
            <a:extLst>
              <a:ext uri="{FF2B5EF4-FFF2-40B4-BE49-F238E27FC236}">
                <a16:creationId xmlns:a16="http://schemas.microsoft.com/office/drawing/2014/main" id="{C9C76CEA-9138-1D05-DC81-B65D003CF9A4}"/>
              </a:ext>
            </a:extLst>
          </p:cNvPr>
          <p:cNvSpPr/>
          <p:nvPr/>
        </p:nvSpPr>
        <p:spPr>
          <a:xfrm>
            <a:off x="-10181484" y="1209913"/>
            <a:ext cx="2668772" cy="2020919"/>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386ED88-CABE-2611-7274-E58C94D979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832" y="7558581"/>
            <a:ext cx="2649015" cy="3433190"/>
          </a:xfrm>
          <a:prstGeom prst="rect">
            <a:avLst/>
          </a:prstGeom>
          <a:ln>
            <a:noFill/>
          </a:ln>
          <a:effectLst>
            <a:outerShdw blurRad="292100" dist="139700" dir="2700000" algn="tl" rotWithShape="0">
              <a:srgbClr val="333333">
                <a:alpha val="65000"/>
              </a:srgbClr>
            </a:outerShdw>
          </a:effectLst>
        </p:spPr>
      </p:pic>
      <p:sp>
        <p:nvSpPr>
          <p:cNvPr id="11" name="Rectangle: Diagonal Corners Rounded 13">
            <a:extLst>
              <a:ext uri="{FF2B5EF4-FFF2-40B4-BE49-F238E27FC236}">
                <a16:creationId xmlns:a16="http://schemas.microsoft.com/office/drawing/2014/main" id="{D65CA66A-4CC9-80AE-B11B-7DC2C51B16B9}"/>
              </a:ext>
            </a:extLst>
          </p:cNvPr>
          <p:cNvSpPr/>
          <p:nvPr/>
        </p:nvSpPr>
        <p:spPr>
          <a:xfrm>
            <a:off x="779680" y="8918240"/>
            <a:ext cx="2668772" cy="200794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B39A0E6E-5954-83C4-BA49-4DEBDEADD9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7707" y="-3997392"/>
            <a:ext cx="2649015" cy="3433190"/>
          </a:xfrm>
          <a:prstGeom prst="rect">
            <a:avLst/>
          </a:prstGeom>
          <a:ln>
            <a:noFill/>
          </a:ln>
          <a:effectLst>
            <a:outerShdw blurRad="292100" dist="139700" dir="2700000" algn="tl" rotWithShape="0">
              <a:srgbClr val="333333">
                <a:alpha val="65000"/>
              </a:srgbClr>
            </a:outerShdw>
          </a:effectLst>
        </p:spPr>
      </p:pic>
      <p:sp>
        <p:nvSpPr>
          <p:cNvPr id="21" name="Rectangle: Diagonal Corners Rounded 13">
            <a:extLst>
              <a:ext uri="{FF2B5EF4-FFF2-40B4-BE49-F238E27FC236}">
                <a16:creationId xmlns:a16="http://schemas.microsoft.com/office/drawing/2014/main" id="{522AE24B-1E39-13B2-20E9-50BD40394FCC}"/>
              </a:ext>
            </a:extLst>
          </p:cNvPr>
          <p:cNvSpPr/>
          <p:nvPr/>
        </p:nvSpPr>
        <p:spPr>
          <a:xfrm>
            <a:off x="6477950" y="-2562219"/>
            <a:ext cx="2668772" cy="1985040"/>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22" name="Picture 21">
            <a:extLst>
              <a:ext uri="{FF2B5EF4-FFF2-40B4-BE49-F238E27FC236}">
                <a16:creationId xmlns:a16="http://schemas.microsoft.com/office/drawing/2014/main" id="{4E581DA5-6E9B-B761-0D0C-CD33C70CE4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88852" y="1435378"/>
            <a:ext cx="2649015" cy="3433190"/>
          </a:xfrm>
          <a:prstGeom prst="rect">
            <a:avLst/>
          </a:prstGeom>
          <a:ln>
            <a:noFill/>
          </a:ln>
          <a:effectLst>
            <a:outerShdw blurRad="292100" dist="139700" dir="2700000" algn="tl" rotWithShape="0">
              <a:srgbClr val="333333">
                <a:alpha val="65000"/>
              </a:srgbClr>
            </a:outerShdw>
          </a:effectLst>
        </p:spPr>
      </p:pic>
      <p:sp>
        <p:nvSpPr>
          <p:cNvPr id="23" name="Rectangle: Diagonal Corners Rounded 13">
            <a:extLst>
              <a:ext uri="{FF2B5EF4-FFF2-40B4-BE49-F238E27FC236}">
                <a16:creationId xmlns:a16="http://schemas.microsoft.com/office/drawing/2014/main" id="{6F7FA979-72CB-D646-9F88-ED10C84D728A}"/>
              </a:ext>
            </a:extLst>
          </p:cNvPr>
          <p:cNvSpPr/>
          <p:nvPr/>
        </p:nvSpPr>
        <p:spPr>
          <a:xfrm>
            <a:off x="15889835" y="2900652"/>
            <a:ext cx="2668772" cy="1972063"/>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23310BA8-D448-98BE-001B-DEB336A1BE69}"/>
              </a:ext>
            </a:extLst>
          </p:cNvPr>
          <p:cNvSpPr/>
          <p:nvPr/>
        </p:nvSpPr>
        <p:spPr>
          <a:xfrm>
            <a:off x="-10161727" y="3465653"/>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25011C-2096-8220-42AF-064147CC17FF}"/>
              </a:ext>
            </a:extLst>
          </p:cNvPr>
          <p:cNvSpPr/>
          <p:nvPr/>
        </p:nvSpPr>
        <p:spPr>
          <a:xfrm>
            <a:off x="830831" y="11226592"/>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97E7C7-15E6-B9F4-827D-FF81DA7178A0}"/>
              </a:ext>
            </a:extLst>
          </p:cNvPr>
          <p:cNvSpPr/>
          <p:nvPr/>
        </p:nvSpPr>
        <p:spPr>
          <a:xfrm>
            <a:off x="6477948" y="-314486"/>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381929-8264-2E7F-D406-FE1CE8A28619}"/>
              </a:ext>
            </a:extLst>
          </p:cNvPr>
          <p:cNvSpPr/>
          <p:nvPr/>
        </p:nvSpPr>
        <p:spPr>
          <a:xfrm>
            <a:off x="15888851" y="5129924"/>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984222B-1630-292D-B144-BC0E686A6F7F}"/>
              </a:ext>
            </a:extLst>
          </p:cNvPr>
          <p:cNvSpPr txBox="1"/>
          <p:nvPr/>
        </p:nvSpPr>
        <p:spPr>
          <a:xfrm>
            <a:off x="-10220998" y="1401809"/>
            <a:ext cx="2668772"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Mong muốn đáp ứng được nhu cầu mua sắm trực tuyến trong lĩnh vực giày dép nam</a:t>
            </a:r>
          </a:p>
        </p:txBody>
      </p:sp>
      <p:sp>
        <p:nvSpPr>
          <p:cNvPr id="29" name="TextBox 28">
            <a:extLst>
              <a:ext uri="{FF2B5EF4-FFF2-40B4-BE49-F238E27FC236}">
                <a16:creationId xmlns:a16="http://schemas.microsoft.com/office/drawing/2014/main" id="{93ED13E5-6E73-CCA2-D9C6-4BD4D19670FA}"/>
              </a:ext>
            </a:extLst>
          </p:cNvPr>
          <p:cNvSpPr txBox="1"/>
          <p:nvPr/>
        </p:nvSpPr>
        <p:spPr>
          <a:xfrm>
            <a:off x="821798" y="9165703"/>
            <a:ext cx="2584537"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Giúp tối ưu hoá chi phí, nâng cao hiệu quả kinh doanh. Dễ dàng quản lý cửa hàng</a:t>
            </a:r>
          </a:p>
        </p:txBody>
      </p:sp>
      <p:sp>
        <p:nvSpPr>
          <p:cNvPr id="30" name="TextBox 29">
            <a:extLst>
              <a:ext uri="{FF2B5EF4-FFF2-40B4-BE49-F238E27FC236}">
                <a16:creationId xmlns:a16="http://schemas.microsoft.com/office/drawing/2014/main" id="{8F741A64-49C4-90ED-E58A-08EC9E9453CF}"/>
              </a:ext>
            </a:extLst>
          </p:cNvPr>
          <p:cNvSpPr txBox="1"/>
          <p:nvPr/>
        </p:nvSpPr>
        <p:spPr>
          <a:xfrm>
            <a:off x="6497706" y="-2391796"/>
            <a:ext cx="2649015"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Quảng bá được hình ảnh, nâng tầm thương hiệu và uy tín cho cửa hàng</a:t>
            </a:r>
          </a:p>
        </p:txBody>
      </p:sp>
      <p:sp>
        <p:nvSpPr>
          <p:cNvPr id="31" name="TextBox 30">
            <a:extLst>
              <a:ext uri="{FF2B5EF4-FFF2-40B4-BE49-F238E27FC236}">
                <a16:creationId xmlns:a16="http://schemas.microsoft.com/office/drawing/2014/main" id="{5BAB6140-0D8D-D35C-EB40-D7116EDA2FAD}"/>
              </a:ext>
            </a:extLst>
          </p:cNvPr>
          <p:cNvSpPr txBox="1"/>
          <p:nvPr/>
        </p:nvSpPr>
        <p:spPr>
          <a:xfrm>
            <a:off x="15847368" y="3071626"/>
            <a:ext cx="2731979" cy="1323439"/>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Giúp tối ưu hoá thời gian cho khách hàng trong cuộc sống</a:t>
            </a:r>
          </a:p>
        </p:txBody>
      </p:sp>
      <p:pic>
        <p:nvPicPr>
          <p:cNvPr id="32" name="Picture 31">
            <a:extLst>
              <a:ext uri="{FF2B5EF4-FFF2-40B4-BE49-F238E27FC236}">
                <a16:creationId xmlns:a16="http://schemas.microsoft.com/office/drawing/2014/main" id="{0DB6947D-660C-8E41-490B-C9B2F06F8360}"/>
              </a:ext>
            </a:extLst>
          </p:cNvPr>
          <p:cNvPicPr>
            <a:picLocks noChangeAspect="1"/>
          </p:cNvPicPr>
          <p:nvPr/>
        </p:nvPicPr>
        <p:blipFill>
          <a:blip r:embed="rId11"/>
          <a:stretch>
            <a:fillRect/>
          </a:stretch>
        </p:blipFill>
        <p:spPr>
          <a:xfrm>
            <a:off x="-9468663" y="-186361"/>
            <a:ext cx="1383297" cy="1383297"/>
          </a:xfrm>
          <a:prstGeom prst="rect">
            <a:avLst/>
          </a:prstGeom>
        </p:spPr>
      </p:pic>
      <p:pic>
        <p:nvPicPr>
          <p:cNvPr id="33" name="Picture 32">
            <a:extLst>
              <a:ext uri="{FF2B5EF4-FFF2-40B4-BE49-F238E27FC236}">
                <a16:creationId xmlns:a16="http://schemas.microsoft.com/office/drawing/2014/main" id="{6783569D-10AE-A57F-847C-A6CF7D2B4C78}"/>
              </a:ext>
            </a:extLst>
          </p:cNvPr>
          <p:cNvPicPr>
            <a:picLocks noChangeAspect="1"/>
          </p:cNvPicPr>
          <p:nvPr/>
        </p:nvPicPr>
        <p:blipFill>
          <a:blip r:embed="rId12"/>
          <a:stretch>
            <a:fillRect/>
          </a:stretch>
        </p:blipFill>
        <p:spPr>
          <a:xfrm>
            <a:off x="1519322" y="7571558"/>
            <a:ext cx="1346682" cy="1346682"/>
          </a:xfrm>
          <a:prstGeom prst="rect">
            <a:avLst/>
          </a:prstGeom>
        </p:spPr>
      </p:pic>
      <p:pic>
        <p:nvPicPr>
          <p:cNvPr id="34" name="Picture 33">
            <a:extLst>
              <a:ext uri="{FF2B5EF4-FFF2-40B4-BE49-F238E27FC236}">
                <a16:creationId xmlns:a16="http://schemas.microsoft.com/office/drawing/2014/main" id="{1A729C31-ABEF-2238-207C-BC621E9DE697}"/>
              </a:ext>
            </a:extLst>
          </p:cNvPr>
          <p:cNvPicPr>
            <a:picLocks noChangeAspect="1"/>
          </p:cNvPicPr>
          <p:nvPr/>
        </p:nvPicPr>
        <p:blipFill>
          <a:blip r:embed="rId13"/>
          <a:stretch>
            <a:fillRect/>
          </a:stretch>
        </p:blipFill>
        <p:spPr>
          <a:xfrm>
            <a:off x="7206789" y="-3971438"/>
            <a:ext cx="1345355" cy="1345355"/>
          </a:xfrm>
          <a:prstGeom prst="rect">
            <a:avLst/>
          </a:prstGeom>
        </p:spPr>
      </p:pic>
      <p:pic>
        <p:nvPicPr>
          <p:cNvPr id="35" name="Picture 34">
            <a:extLst>
              <a:ext uri="{FF2B5EF4-FFF2-40B4-BE49-F238E27FC236}">
                <a16:creationId xmlns:a16="http://schemas.microsoft.com/office/drawing/2014/main" id="{9119C52C-F601-F094-733D-A781B9D60280}"/>
              </a:ext>
            </a:extLst>
          </p:cNvPr>
          <p:cNvPicPr>
            <a:picLocks noChangeAspect="1"/>
          </p:cNvPicPr>
          <p:nvPr/>
        </p:nvPicPr>
        <p:blipFill>
          <a:blip r:embed="rId14"/>
          <a:stretch>
            <a:fillRect/>
          </a:stretch>
        </p:blipFill>
        <p:spPr>
          <a:xfrm>
            <a:off x="16670146" y="1616651"/>
            <a:ext cx="1315740" cy="1230191"/>
          </a:xfrm>
          <a:prstGeom prst="rect">
            <a:avLst/>
          </a:prstGeom>
        </p:spPr>
      </p:pic>
    </p:spTree>
    <p:extLst>
      <p:ext uri="{BB962C8B-B14F-4D97-AF65-F5344CB8AC3E}">
        <p14:creationId xmlns:p14="http://schemas.microsoft.com/office/powerpoint/2010/main" val="1247400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26/12/2024 10:19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1392011" y="272564"/>
            <a:ext cx="9407978" cy="523220"/>
          </a:xfrm>
          <a:prstGeom prst="rect">
            <a:avLst/>
          </a:prstGeom>
          <a:noFill/>
        </p:spPr>
        <p:txBody>
          <a:bodyPr wrap="square">
            <a:spAutoFit/>
          </a:bodyPr>
          <a:lstStyle/>
          <a:p>
            <a:pPr algn="ctr"/>
            <a:r>
              <a:rPr lang="en-US" sz="2800" b="1" i="1"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1.3 </a:t>
            </a:r>
            <a:r>
              <a:rPr lang="en-US" sz="2800" b="1" i="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CÔNG NGHỆ VÀ NGÔN NGỮ ĐÃ SỬ DỤNG</a:t>
            </a:r>
            <a:endParaRPr lang="en-US" sz="2800" b="1" i="1"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F8E8DAA-52E4-3E33-D823-FF4BDD5B1420}"/>
              </a:ext>
            </a:extLst>
          </p:cNvPr>
          <p:cNvPicPr>
            <a:picLocks noChangeAspect="1"/>
          </p:cNvPicPr>
          <p:nvPr/>
        </p:nvPicPr>
        <p:blipFill>
          <a:blip r:embed="rId2"/>
          <a:stretch>
            <a:fillRect/>
          </a:stretch>
        </p:blipFill>
        <p:spPr>
          <a:xfrm>
            <a:off x="1432505" y="1351604"/>
            <a:ext cx="1803330" cy="1803330"/>
          </a:xfrm>
          <a:prstGeom prst="rect">
            <a:avLst/>
          </a:prstGeom>
        </p:spPr>
      </p:pic>
      <p:pic>
        <p:nvPicPr>
          <p:cNvPr id="9" name="Picture 8">
            <a:extLst>
              <a:ext uri="{FF2B5EF4-FFF2-40B4-BE49-F238E27FC236}">
                <a16:creationId xmlns:a16="http://schemas.microsoft.com/office/drawing/2014/main" id="{1724FC1D-AD60-72FE-6297-1CA49B7C9F40}"/>
              </a:ext>
            </a:extLst>
          </p:cNvPr>
          <p:cNvPicPr>
            <a:picLocks noChangeAspect="1"/>
          </p:cNvPicPr>
          <p:nvPr/>
        </p:nvPicPr>
        <p:blipFill>
          <a:blip r:embed="rId3"/>
          <a:stretch>
            <a:fillRect/>
          </a:stretch>
        </p:blipFill>
        <p:spPr>
          <a:xfrm>
            <a:off x="1037044" y="3457506"/>
            <a:ext cx="1736711" cy="1736711"/>
          </a:xfrm>
          <a:prstGeom prst="rect">
            <a:avLst/>
          </a:prstGeom>
        </p:spPr>
      </p:pic>
      <p:pic>
        <p:nvPicPr>
          <p:cNvPr id="11" name="Picture 10">
            <a:extLst>
              <a:ext uri="{FF2B5EF4-FFF2-40B4-BE49-F238E27FC236}">
                <a16:creationId xmlns:a16="http://schemas.microsoft.com/office/drawing/2014/main" id="{B633E01D-82EE-203A-226C-1C2B86A60490}"/>
              </a:ext>
            </a:extLst>
          </p:cNvPr>
          <p:cNvPicPr>
            <a:picLocks noChangeAspect="1"/>
          </p:cNvPicPr>
          <p:nvPr/>
        </p:nvPicPr>
        <p:blipFill>
          <a:blip r:embed="rId4"/>
          <a:stretch>
            <a:fillRect/>
          </a:stretch>
        </p:blipFill>
        <p:spPr>
          <a:xfrm>
            <a:off x="3570409" y="3462844"/>
            <a:ext cx="1803330" cy="1803330"/>
          </a:xfrm>
          <a:prstGeom prst="rect">
            <a:avLst/>
          </a:prstGeom>
        </p:spPr>
      </p:pic>
      <p:pic>
        <p:nvPicPr>
          <p:cNvPr id="13" name="Picture 12">
            <a:extLst>
              <a:ext uri="{FF2B5EF4-FFF2-40B4-BE49-F238E27FC236}">
                <a16:creationId xmlns:a16="http://schemas.microsoft.com/office/drawing/2014/main" id="{8E896FD0-D647-CCDA-F9AA-7986DDF06475}"/>
              </a:ext>
            </a:extLst>
          </p:cNvPr>
          <p:cNvPicPr>
            <a:picLocks noChangeAspect="1"/>
          </p:cNvPicPr>
          <p:nvPr/>
        </p:nvPicPr>
        <p:blipFill>
          <a:blip r:embed="rId5"/>
          <a:stretch>
            <a:fillRect/>
          </a:stretch>
        </p:blipFill>
        <p:spPr>
          <a:xfrm>
            <a:off x="3678030" y="1351604"/>
            <a:ext cx="1695709" cy="1695709"/>
          </a:xfrm>
          <a:prstGeom prst="rect">
            <a:avLst/>
          </a:prstGeom>
        </p:spPr>
      </p:pic>
      <p:pic>
        <p:nvPicPr>
          <p:cNvPr id="19" name="Picture 18">
            <a:extLst>
              <a:ext uri="{FF2B5EF4-FFF2-40B4-BE49-F238E27FC236}">
                <a16:creationId xmlns:a16="http://schemas.microsoft.com/office/drawing/2014/main" id="{7CCC8F27-C628-F586-B1AD-9B187F9985FF}"/>
              </a:ext>
            </a:extLst>
          </p:cNvPr>
          <p:cNvPicPr>
            <a:picLocks noChangeAspect="1"/>
          </p:cNvPicPr>
          <p:nvPr/>
        </p:nvPicPr>
        <p:blipFill>
          <a:blip r:embed="rId6"/>
          <a:stretch>
            <a:fillRect/>
          </a:stretch>
        </p:blipFill>
        <p:spPr>
          <a:xfrm>
            <a:off x="5979304" y="3314688"/>
            <a:ext cx="2051770" cy="1992584"/>
          </a:xfrm>
          <a:prstGeom prst="rect">
            <a:avLst/>
          </a:prstGeom>
        </p:spPr>
      </p:pic>
      <p:pic>
        <p:nvPicPr>
          <p:cNvPr id="1026" name="Picture 2" descr="Giải mã mô hình MVC và cách sử dụng và ứng dụng trong lập trình -  Fptshop.com.vn">
            <a:extLst>
              <a:ext uri="{FF2B5EF4-FFF2-40B4-BE49-F238E27FC236}">
                <a16:creationId xmlns:a16="http://schemas.microsoft.com/office/drawing/2014/main" id="{8A97D746-BA69-6264-0465-7966DBE3EE2C}"/>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17688" r="15210"/>
          <a:stretch/>
        </p:blipFill>
        <p:spPr bwMode="auto">
          <a:xfrm>
            <a:off x="9032477" y="3279470"/>
            <a:ext cx="2027057" cy="20139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2" descr="ARA Softwares - Abou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5650" y="1386834"/>
            <a:ext cx="1660479" cy="16604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Logo Png - React Js Logo Svg,React Logo - free transparent png images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59996" y="1413775"/>
            <a:ext cx="1739993" cy="163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734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80E30-BBF1-4CEF-BF48-D2044DB5BC6F}" type="datetime8">
              <a:rPr lang="en-US" smtClean="0"/>
              <a:t>26/12/2024 10:19 PM</a:t>
            </a:fld>
            <a:endParaRPr lang="en-US"/>
          </a:p>
        </p:txBody>
      </p:sp>
      <p:pic>
        <p:nvPicPr>
          <p:cNvPr id="4" name="Picture 3"/>
          <p:cNvPicPr/>
          <p:nvPr/>
        </p:nvPicPr>
        <p:blipFill>
          <a:blip r:embed="rId2"/>
          <a:stretch>
            <a:fillRect/>
          </a:stretch>
        </p:blipFill>
        <p:spPr>
          <a:xfrm>
            <a:off x="263769" y="1002323"/>
            <a:ext cx="11720146" cy="5217988"/>
          </a:xfrm>
          <a:prstGeom prst="rect">
            <a:avLst/>
          </a:prstGeom>
        </p:spPr>
      </p:pic>
      <p:sp>
        <p:nvSpPr>
          <p:cNvPr id="5" name="TextBox 4">
            <a:extLst>
              <a:ext uri="{FF2B5EF4-FFF2-40B4-BE49-F238E27FC236}">
                <a16:creationId xmlns:a16="http://schemas.microsoft.com/office/drawing/2014/main" id="{A1FF3F0D-ADA9-404F-5B17-7D97EFB042A2}"/>
              </a:ext>
            </a:extLst>
          </p:cNvPr>
          <p:cNvSpPr txBox="1"/>
          <p:nvPr/>
        </p:nvSpPr>
        <p:spPr>
          <a:xfrm>
            <a:off x="1419853" y="228602"/>
            <a:ext cx="9407978" cy="523220"/>
          </a:xfrm>
          <a:prstGeom prst="rect">
            <a:avLst/>
          </a:prstGeom>
          <a:noFill/>
        </p:spPr>
        <p:txBody>
          <a:bodyPr wrap="square">
            <a:spAutoFit/>
          </a:bodyPr>
          <a:lstStyle/>
          <a:p>
            <a:pPr algn="ctr"/>
            <a:r>
              <a:rPr lang="en-US" sz="2800" b="1" i="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WEBSITE BÁN ĐỒ ĂN NHANH SHOPEEFOOD</a:t>
            </a:r>
            <a:endParaRPr lang="en-US" sz="2800" b="1" i="1"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9457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80E30-BBF1-4CEF-BF48-D2044DB5BC6F}" type="datetime8">
              <a:rPr lang="en-US" smtClean="0"/>
              <a:t>26/12/2024 10:19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1419853" y="228602"/>
            <a:ext cx="9407978" cy="523220"/>
          </a:xfrm>
          <a:prstGeom prst="rect">
            <a:avLst/>
          </a:prstGeom>
          <a:noFill/>
        </p:spPr>
        <p:txBody>
          <a:bodyPr wrap="square">
            <a:spAutoFit/>
          </a:bodyPr>
          <a:lstStyle/>
          <a:p>
            <a:pPr algn="ctr"/>
            <a:r>
              <a:rPr lang="en-US" sz="2800" b="1" i="1" dirty="0" smtClean="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WEBSITE BÁN ĐỒ ĂN NHANH GRABFOOD</a:t>
            </a:r>
            <a:endParaRPr lang="en-US" sz="2800" b="1" i="1" dirty="0">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p:nvPr/>
        </p:nvPicPr>
        <p:blipFill>
          <a:blip r:embed="rId2"/>
          <a:stretch>
            <a:fillRect/>
          </a:stretch>
        </p:blipFill>
        <p:spPr>
          <a:xfrm>
            <a:off x="263769" y="940777"/>
            <a:ext cx="11702562" cy="5279534"/>
          </a:xfrm>
          <a:prstGeom prst="rect">
            <a:avLst/>
          </a:prstGeom>
        </p:spPr>
      </p:pic>
    </p:spTree>
    <p:extLst>
      <p:ext uri="{BB962C8B-B14F-4D97-AF65-F5344CB8AC3E}">
        <p14:creationId xmlns:p14="http://schemas.microsoft.com/office/powerpoint/2010/main" val="2398172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1907</Words>
  <Application>Microsoft Office PowerPoint</Application>
  <PresentationFormat>Widescreen</PresentationFormat>
  <Paragraphs>281</Paragraphs>
  <Slides>36</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36</vt:i4>
      </vt:variant>
    </vt:vector>
  </HeadingPairs>
  <TitlesOfParts>
    <vt:vector size="51" baseType="lpstr">
      <vt:lpstr>Arial</vt:lpstr>
      <vt:lpstr>Calibri</vt:lpstr>
      <vt:lpstr>Calibri Light</vt:lpstr>
      <vt:lpstr>Monoagneto</vt:lpstr>
      <vt:lpstr>Montserrat</vt:lpstr>
      <vt:lpstr>Tahoma</vt:lpstr>
      <vt:lpstr>Tahoma (Headings)</vt:lpstr>
      <vt:lpstr>Times New Roman</vt:lpstr>
      <vt:lpstr>Wingdings</vt:lpstr>
      <vt:lpstr>Office Theme</vt:lpstr>
      <vt:lpstr>1_Office Theme</vt:lpstr>
      <vt:lpstr>2_Office Theme</vt:lpstr>
      <vt:lpstr>4_Office Theme</vt:lpstr>
      <vt:lpstr>3_Office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Koiboi Kiên</dc:creator>
  <cp:lastModifiedBy>Hung Tran</cp:lastModifiedBy>
  <cp:revision>73</cp:revision>
  <dcterms:created xsi:type="dcterms:W3CDTF">2024-02-10T15:38:02Z</dcterms:created>
  <dcterms:modified xsi:type="dcterms:W3CDTF">2024-12-26T17:28:53Z</dcterms:modified>
</cp:coreProperties>
</file>